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8" r:id="rId3"/>
    <p:sldId id="259" r:id="rId4"/>
    <p:sldId id="269" r:id="rId5"/>
    <p:sldId id="257" r:id="rId6"/>
    <p:sldId id="261" r:id="rId7"/>
    <p:sldId id="262" r:id="rId8"/>
    <p:sldId id="264" r:id="rId9"/>
    <p:sldId id="263" r:id="rId10"/>
    <p:sldId id="265" r:id="rId11"/>
    <p:sldId id="267" r:id="rId12"/>
    <p:sldId id="266" r:id="rId13"/>
    <p:sldId id="268" r:id="rId14"/>
    <p:sldId id="272" r:id="rId15"/>
    <p:sldId id="273" r:id="rId16"/>
    <p:sldId id="296" r:id="rId17"/>
    <p:sldId id="275" r:id="rId18"/>
    <p:sldId id="274" r:id="rId19"/>
    <p:sldId id="277" r:id="rId20"/>
    <p:sldId id="278" r:id="rId21"/>
    <p:sldId id="279" r:id="rId22"/>
    <p:sldId id="280" r:id="rId23"/>
    <p:sldId id="281" r:id="rId24"/>
    <p:sldId id="282" r:id="rId25"/>
    <p:sldId id="276" r:id="rId26"/>
    <p:sldId id="283" r:id="rId27"/>
    <p:sldId id="286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3" r:id="rId38"/>
    <p:sldId id="309" r:id="rId39"/>
    <p:sldId id="295" r:id="rId40"/>
    <p:sldId id="297" r:id="rId41"/>
    <p:sldId id="299" r:id="rId42"/>
    <p:sldId id="298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10" r:id="rId52"/>
    <p:sldId id="311" r:id="rId53"/>
    <p:sldId id="260" r:id="rId54"/>
    <p:sldId id="312" r:id="rId55"/>
    <p:sldId id="313" r:id="rId56"/>
    <p:sldId id="315" r:id="rId57"/>
    <p:sldId id="314" r:id="rId58"/>
    <p:sldId id="31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B72313-F6B0-4B60-B6F0-374F3BE1A8E4}">
          <p14:sldIdLst>
            <p14:sldId id="256"/>
            <p14:sldId id="258"/>
            <p14:sldId id="259"/>
          </p14:sldIdLst>
        </p14:section>
        <p14:section name="Machine Learning Ideology" id="{B62EB509-2F4C-46CD-B768-8F70619B704D}">
          <p14:sldIdLst>
            <p14:sldId id="269"/>
            <p14:sldId id="257"/>
            <p14:sldId id="261"/>
            <p14:sldId id="262"/>
            <p14:sldId id="264"/>
            <p14:sldId id="263"/>
            <p14:sldId id="265"/>
            <p14:sldId id="267"/>
            <p14:sldId id="266"/>
            <p14:sldId id="268"/>
            <p14:sldId id="272"/>
          </p14:sldIdLst>
        </p14:section>
        <p14:section name="Linear Regression" id="{0DC6D02B-29FF-4DD2-B296-C28C2C54EDD3}">
          <p14:sldIdLst>
            <p14:sldId id="273"/>
            <p14:sldId id="296"/>
            <p14:sldId id="275"/>
            <p14:sldId id="274"/>
            <p14:sldId id="277"/>
            <p14:sldId id="278"/>
            <p14:sldId id="279"/>
            <p14:sldId id="280"/>
            <p14:sldId id="281"/>
            <p14:sldId id="282"/>
            <p14:sldId id="276"/>
            <p14:sldId id="283"/>
            <p14:sldId id="286"/>
            <p14:sldId id="284"/>
            <p14:sldId id="285"/>
            <p14:sldId id="287"/>
            <p14:sldId id="288"/>
            <p14:sldId id="289"/>
          </p14:sldIdLst>
        </p14:section>
        <p14:section name="Logistic Regression" id="{0646C55D-6A2A-461F-BF3B-16D8D470C16C}">
          <p14:sldIdLst>
            <p14:sldId id="290"/>
            <p14:sldId id="291"/>
            <p14:sldId id="292"/>
            <p14:sldId id="294"/>
            <p14:sldId id="293"/>
            <p14:sldId id="309"/>
          </p14:sldIdLst>
        </p14:section>
        <p14:section name="Decision Trees" id="{D3CBB89A-F199-4319-8EBA-07ADC4E3B33D}">
          <p14:sldIdLst>
            <p14:sldId id="295"/>
            <p14:sldId id="297"/>
            <p14:sldId id="299"/>
            <p14:sldId id="298"/>
            <p14:sldId id="300"/>
          </p14:sldIdLst>
        </p14:section>
        <p14:section name="Ensemble Learning" id="{CA3C7352-F2B1-436A-8C56-9095D5C08686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10"/>
          </p14:sldIdLst>
        </p14:section>
        <p14:section name="Deep Learning" id="{E596BE63-DA2B-4926-BAEF-A9FADF5BA9FC}">
          <p14:sldIdLst>
            <p14:sldId id="311"/>
            <p14:sldId id="260"/>
            <p14:sldId id="312"/>
            <p14:sldId id="313"/>
            <p14:sldId id="315"/>
            <p14:sldId id="314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196" autoAdjust="0"/>
  </p:normalViewPr>
  <p:slideViewPr>
    <p:cSldViewPr snapToGrid="0">
      <p:cViewPr varScale="1">
        <p:scale>
          <a:sx n="104" d="100"/>
          <a:sy n="104" d="100"/>
        </p:scale>
        <p:origin x="144" y="480"/>
      </p:cViewPr>
      <p:guideLst/>
    </p:cSldViewPr>
  </p:slideViewPr>
  <p:outlineViewPr>
    <p:cViewPr>
      <p:scale>
        <a:sx n="33" d="100"/>
        <a:sy n="33" d="100"/>
      </p:scale>
      <p:origin x="0" y="-116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28"/>
    </p:cViewPr>
  </p:sorter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840D3-98F4-4ADE-9B6B-37670930E64D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591FA-4AAC-404B-A985-296996BAF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9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591FA-4AAC-404B-A985-296996BAF0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06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2DB1-771E-454C-B878-15BA2D57A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4BCC9-CBDB-43D6-B540-19C47181A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D0E83-E26A-450F-8667-DFB50F87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1417D-9BA4-419D-8636-2EA104E27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C891E-3112-49C3-9D09-F4E14BC31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90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1926A-6562-4E5F-816F-10F9F220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C879D-D2B4-4FC6-BDB2-5918901AE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F725B-60AD-403D-AE99-77526621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AA23B-4215-4A3B-9217-3E6810C6F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26AB5-A20A-4068-8EA9-2F2070F7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49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4D540-4138-4826-9D0C-E245A8820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6BB91-B2E3-4808-B2E4-1C0F2E6E2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4A713-6B51-484A-A766-6DA44007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F9EED-0A35-4DB8-8A90-41BC989E1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5D67E-4EDA-43F3-8CC1-8EE7915A5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4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6DCF-725D-42A4-8E7F-2C47BB7B7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E5201-B1EC-4BEE-A87C-B19BB9BBF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B7CC1-617A-4CE6-87CC-0F25D4F36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A6444-5308-4BF4-A543-6577B9F7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E73B4-C987-475A-9870-BA9C7A7C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4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F78B8-6CA6-48B6-9F38-B51C203D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F338E-AFE1-4687-AEE5-EA31A725B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11AEF-D1D8-46E3-9BAD-D0E27002D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7C4AF-DA4C-4B08-8D2B-9724D336D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676A3-3D29-4E48-9E9A-779F24076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07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6FA2-0A72-410F-9E13-C57C867D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9AC3D-3ADE-4527-A5F2-B6A9871B9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5DCF7-C217-4F90-ACFE-3CC72C115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CE14E-4215-4314-85AC-A1088B5BD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6333C-889B-4C62-8709-ADAB87A5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C4678-E5E3-4CAD-BF26-C3F54405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4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2E91-C088-4B48-8E0F-34A7F2B7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AB8F3-B7F1-48A7-B755-8033B9EE9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C3BEA-09BB-477E-9BBF-7D938B486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5D1329-1E2F-4B95-8A6B-E1E956AC8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238352-534A-4CDD-A5EF-3343D3B7E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27455D-01E9-4966-B460-3ED54E29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B64CDB-F3C6-4D64-9523-80A4F5C6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631ED-3A9F-4180-BFBA-A2693BDF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7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3018C-28DD-4847-B391-9939BE23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B6B91-9641-4483-B323-D2D63CF0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E77849-48DD-4CB7-9EBB-844668D0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3DFBA-6518-4C53-AB66-64A334B5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01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457BA8-1B56-4597-A272-BD59F3BE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A626E-723C-4741-A8D9-78E36D2CB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BE8BD-D273-4389-856D-8B517155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02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D3E6-7C12-42CC-9E58-E38AECCE0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793D2-1B16-40F9-9086-36643D851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1EA8F-0BAC-42D7-9A27-E90B16EAC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25AFB-CEE9-4ABA-BA1D-DB576A314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D212E-D177-460D-A295-9E9E6B6C2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02770-C734-4268-AA3A-1589E756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76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184B-E1CE-44D0-BEAB-9E51290A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76BAFB-B3AD-4878-8E12-D9A39EAAE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57B3E-3937-4E19-9C40-DD4405B44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6603A-6057-4B22-A396-1C391F5AE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03DB2-B97B-45CC-895F-A41B2426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69BCD-EC3E-4039-BD4D-FF2EEBE8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B0CFE0-F520-418B-BA3D-72F7B815F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033E0-1B15-4EF2-AD91-18FDC2F5C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BC9A5-B133-4156-8542-69F6F31462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A6B9A-E9A5-4648-AE33-52952985B698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1BF7D-AE1D-4C0B-BACE-A6FDC25AE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CF01C-643D-40D4-887E-2DCA24503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63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ithya-Thonse/python_ML_DL_basics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dithya.t@intellipredikt.com" TargetMode="External"/><Relationship Id="rId5" Type="http://schemas.openxmlformats.org/officeDocument/2006/relationships/hyperlink" Target="https://github.com/Adithya-Thonse/python_ML_DL_basics/tree/main/PythonBasics/Python_Basics_Practice" TargetMode="External"/><Relationship Id="rId4" Type="http://schemas.openxmlformats.org/officeDocument/2006/relationships/hyperlink" Target="https://github.com/Adithya-Thonse/python_ML_DL_basics/tree/main/PythonBasics/Course%20Teaching-%20Python%20and%20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DDA97-3F3B-4356-A5B8-38A6B55ABB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Basics of ML and DL using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45C2E-56E9-4556-8967-0123CAFEC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0738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-Adithya Thonse</a:t>
            </a:r>
          </a:p>
        </p:txBody>
      </p:sp>
    </p:spTree>
    <p:extLst>
      <p:ext uri="{BB962C8B-B14F-4D97-AF65-F5344CB8AC3E}">
        <p14:creationId xmlns:p14="http://schemas.microsoft.com/office/powerpoint/2010/main" val="3423841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9AC1-CA2E-433D-BC0E-C8289265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Types of Data (detailed-2)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13D25-E1C7-45A8-AC75-DCC0BC00E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2239" cy="4351338"/>
          </a:xfrm>
        </p:spPr>
        <p:txBody>
          <a:bodyPr>
            <a:normAutofit/>
          </a:bodyPr>
          <a:lstStyle/>
          <a:p>
            <a:r>
              <a:rPr lang="en-US" dirty="0"/>
              <a:t>Image Data</a:t>
            </a:r>
          </a:p>
          <a:p>
            <a:pPr lvl="1"/>
            <a:r>
              <a:rPr lang="en-US" dirty="0"/>
              <a:t>Increasing in recent years</a:t>
            </a:r>
          </a:p>
          <a:p>
            <a:pPr lvl="1"/>
            <a:r>
              <a:rPr lang="en-US" dirty="0"/>
              <a:t>Usually number of data points x height x width x sensor channels</a:t>
            </a:r>
          </a:p>
          <a:p>
            <a:pPr lvl="1"/>
            <a:r>
              <a:rPr lang="en-US" dirty="0"/>
              <a:t>Time series of image data is video data</a:t>
            </a:r>
          </a:p>
          <a:p>
            <a:pPr lvl="1"/>
            <a:r>
              <a:rPr lang="en-US" dirty="0"/>
              <a:t>Vision Tasks</a:t>
            </a:r>
          </a:p>
          <a:p>
            <a:r>
              <a:rPr lang="en-US" dirty="0"/>
              <a:t>Text Data</a:t>
            </a:r>
          </a:p>
          <a:p>
            <a:pPr lvl="1"/>
            <a:r>
              <a:rPr lang="en-US" dirty="0"/>
              <a:t>Language tasks</a:t>
            </a:r>
          </a:p>
          <a:p>
            <a:pPr lvl="1"/>
            <a:r>
              <a:rPr lang="en-US" dirty="0"/>
              <a:t>Usually text corpus – Needs to be converted to number – How?</a:t>
            </a:r>
          </a:p>
        </p:txBody>
      </p:sp>
      <p:pic>
        <p:nvPicPr>
          <p:cNvPr id="5124" name="Picture 4" descr="Object Detection: Models, Architectures &amp; Tutorial [2023]">
            <a:extLst>
              <a:ext uri="{FF2B5EF4-FFF2-40B4-BE49-F238E27FC236}">
                <a16:creationId xmlns:a16="http://schemas.microsoft.com/office/drawing/2014/main" id="{B647B5EF-8AC3-4E83-AECA-5C3B2009B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" t="16410"/>
          <a:stretch/>
        </p:blipFill>
        <p:spPr bwMode="auto">
          <a:xfrm>
            <a:off x="7540698" y="862439"/>
            <a:ext cx="4433204" cy="31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troduction | Machine Learning | Google Developers">
            <a:extLst>
              <a:ext uri="{FF2B5EF4-FFF2-40B4-BE49-F238E27FC236}">
                <a16:creationId xmlns:a16="http://schemas.microsoft.com/office/drawing/2014/main" id="{F685A994-0C40-4BBF-AC7C-27E504D0A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439" y="4001294"/>
            <a:ext cx="4853721" cy="2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59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79E7-FA8B-4B2A-8CB1-BC89D1FE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path to choose?</a:t>
            </a:r>
          </a:p>
        </p:txBody>
      </p:sp>
      <p:pic>
        <p:nvPicPr>
          <p:cNvPr id="6146" name="Picture 2" descr="Types of Machine Learning Algorithms | 7wData">
            <a:extLst>
              <a:ext uri="{FF2B5EF4-FFF2-40B4-BE49-F238E27FC236}">
                <a16:creationId xmlns:a16="http://schemas.microsoft.com/office/drawing/2014/main" id="{B60449E4-04D1-471B-8B30-3DECE91E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618" y="941584"/>
            <a:ext cx="8274764" cy="591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369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C113-7539-40A7-BAE9-00A80CCD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Overall Picture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142AD3-F381-4A47-841F-4766A22D4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84" y="1167180"/>
            <a:ext cx="11623431" cy="51867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701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B00D57B-3444-49D1-9410-85F8A1EB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6" y="18255"/>
            <a:ext cx="10515600" cy="940107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ML method should I choose?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B0F094-C480-47B5-B8EC-17A5261B6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92" y="999819"/>
            <a:ext cx="5468816" cy="51771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i="1" dirty="0"/>
              <a:t>Predict the range </a:t>
            </a:r>
            <a:r>
              <a:rPr lang="en-US" sz="2000" dirty="0"/>
              <a:t>of an Electric Vehicle based on data collected on </a:t>
            </a:r>
            <a:r>
              <a:rPr lang="en-US" sz="2000" i="1" dirty="0"/>
              <a:t>correlation of battery charge and range.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</a:t>
            </a:r>
          </a:p>
          <a:p>
            <a:pPr marL="457200" lvl="1" indent="0">
              <a:buNone/>
            </a:pPr>
            <a:endParaRPr lang="en-US" sz="2000" i="1" dirty="0"/>
          </a:p>
          <a:p>
            <a:pPr marL="514350" indent="-514350">
              <a:buFont typeface="+mj-lt"/>
              <a:buAutoNum type="arabicPeriod"/>
            </a:pPr>
            <a:r>
              <a:rPr lang="en-US" sz="2000" i="1" dirty="0"/>
              <a:t>Predict the type of road (highway/potholed/</a:t>
            </a:r>
            <a:r>
              <a:rPr lang="en-US" sz="2000" i="1" dirty="0" err="1"/>
              <a:t>offroad</a:t>
            </a:r>
            <a:r>
              <a:rPr lang="en-US" sz="2000" i="1" dirty="0"/>
              <a:t> </a:t>
            </a:r>
            <a:r>
              <a:rPr lang="en-US" sz="2000" i="1" dirty="0" err="1"/>
              <a:t>etc</a:t>
            </a:r>
            <a:r>
              <a:rPr lang="en-US" sz="2000" i="1" dirty="0"/>
              <a:t>) </a:t>
            </a:r>
            <a:r>
              <a:rPr lang="en-US" sz="2000" dirty="0"/>
              <a:t>the vehicle is currently on based on data which has a relation between </a:t>
            </a:r>
            <a:r>
              <a:rPr lang="en-US" sz="2000" i="1" dirty="0"/>
              <a:t>vibration measurements and road type.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</a:t>
            </a:r>
          </a:p>
          <a:p>
            <a:pPr marL="0" indent="0">
              <a:buNone/>
            </a:pPr>
            <a:endParaRPr lang="en-US" sz="2000" i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Compress 20 sensor measurements captured by the car into a 2 dimensional space for predicting accident proximity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1412E76-8845-431D-9291-2AEAC7959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400114"/>
            <a:ext cx="5181600" cy="327801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000" dirty="0"/>
              <a:t>Group vehicles into 2-wheeler/ hatchback/ /sedan/SUV/truck </a:t>
            </a:r>
            <a:r>
              <a:rPr lang="en-US" sz="2000" dirty="0" err="1"/>
              <a:t>etc</a:t>
            </a:r>
            <a:r>
              <a:rPr lang="en-US" sz="2000" dirty="0"/>
              <a:t> given just the wheelbase dimensions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</a:t>
            </a:r>
            <a:endParaRPr lang="en-US" sz="16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4"/>
            </a:pPr>
            <a:endParaRPr lang="en-US" sz="2000" dirty="0"/>
          </a:p>
          <a:p>
            <a:pPr marL="514350" indent="-514350">
              <a:buFont typeface="+mj-lt"/>
              <a:buAutoNum type="arabicPeriod" startAt="4"/>
            </a:pPr>
            <a:r>
              <a:rPr lang="en-US" sz="2000" dirty="0"/>
              <a:t>Figure if something is wrong with the engine based on the sound it makes.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606890-D8EC-44A1-8461-1E897B084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47"/>
          <a:stretch/>
        </p:blipFill>
        <p:spPr>
          <a:xfrm>
            <a:off x="5934808" y="0"/>
            <a:ext cx="6257192" cy="28989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8331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B00D57B-3444-49D1-9410-85F8A1EB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6" y="18255"/>
            <a:ext cx="10515600" cy="940107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ML method should I choose?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B0F094-C480-47B5-B8EC-17A5261B6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92" y="999819"/>
            <a:ext cx="5468816" cy="51771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i="1" dirty="0"/>
              <a:t>Predict the range </a:t>
            </a:r>
            <a:r>
              <a:rPr lang="en-US" sz="2000" dirty="0"/>
              <a:t>of an Electric Vehicle based on data collected on </a:t>
            </a:r>
            <a:r>
              <a:rPr lang="en-US" sz="2000" i="1" dirty="0"/>
              <a:t>correlation of battery charge and range.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 Regression</a:t>
            </a:r>
          </a:p>
          <a:p>
            <a:pPr marL="457200" lvl="1" indent="0">
              <a:buNone/>
            </a:pPr>
            <a:endParaRPr lang="en-US" sz="2000" i="1" dirty="0"/>
          </a:p>
          <a:p>
            <a:pPr marL="514350" indent="-514350">
              <a:buFont typeface="+mj-lt"/>
              <a:buAutoNum type="arabicPeriod"/>
            </a:pPr>
            <a:r>
              <a:rPr lang="en-US" sz="2000" i="1" dirty="0"/>
              <a:t>Predict the type of road (highway/potholed/</a:t>
            </a:r>
            <a:r>
              <a:rPr lang="en-US" sz="2000" i="1" dirty="0" err="1"/>
              <a:t>offroad</a:t>
            </a:r>
            <a:r>
              <a:rPr lang="en-US" sz="2000" i="1" dirty="0"/>
              <a:t> </a:t>
            </a:r>
            <a:r>
              <a:rPr lang="en-US" sz="2000" i="1" dirty="0" err="1"/>
              <a:t>etc</a:t>
            </a:r>
            <a:r>
              <a:rPr lang="en-US" sz="2000" i="1" dirty="0"/>
              <a:t>) </a:t>
            </a:r>
            <a:r>
              <a:rPr lang="en-US" sz="2000" dirty="0"/>
              <a:t>the vehicle is currently on based on data which has a relation between </a:t>
            </a:r>
            <a:r>
              <a:rPr lang="en-US" sz="2000" i="1" dirty="0"/>
              <a:t>vibration measurements and road type.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 Classification</a:t>
            </a:r>
          </a:p>
          <a:p>
            <a:pPr marL="0" indent="0">
              <a:buNone/>
            </a:pPr>
            <a:endParaRPr lang="en-US" sz="2000" i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Compress 20 sensor measurements captured by the car into a 2 dimensional space for predicting accident proximity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 Dimensionality Reduction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1412E76-8845-431D-9291-2AEAC7959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400114"/>
            <a:ext cx="5181600" cy="327801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000" dirty="0"/>
              <a:t>Group vehicles into 2-wheeler/ hatchback/ /sedan/SUV/truck </a:t>
            </a:r>
            <a:r>
              <a:rPr lang="en-US" sz="2000" dirty="0" err="1"/>
              <a:t>etc</a:t>
            </a:r>
            <a:r>
              <a:rPr lang="en-US" sz="2000" dirty="0"/>
              <a:t> given just the wheelbase dimensions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 Clustering</a:t>
            </a:r>
            <a:endParaRPr lang="en-US" sz="16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4"/>
            </a:pPr>
            <a:endParaRPr lang="en-US" sz="2000" dirty="0"/>
          </a:p>
          <a:p>
            <a:pPr marL="514350" indent="-514350">
              <a:buFont typeface="+mj-lt"/>
              <a:buAutoNum type="arabicPeriod" startAt="4"/>
            </a:pPr>
            <a:r>
              <a:rPr lang="en-US" sz="2000" dirty="0"/>
              <a:t>Figure if something is wrong with the engine based on the sound it makes.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 Anomaly Detection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606890-D8EC-44A1-8461-1E897B084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47"/>
          <a:stretch/>
        </p:blipFill>
        <p:spPr>
          <a:xfrm>
            <a:off x="5934808" y="0"/>
            <a:ext cx="6257192" cy="28989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7690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1928-43D4-4E1C-8329-4ABEBBAE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37D9-BB55-451B-B1F3-62A7D989B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Understanding The Linear Regression!!!! | by Abhigyan | Analytics Vidhya |  Medium">
            <a:extLst>
              <a:ext uri="{FF2B5EF4-FFF2-40B4-BE49-F238E27FC236}">
                <a16:creationId xmlns:a16="http://schemas.microsoft.com/office/drawing/2014/main" id="{4B4D2812-0B09-46F1-B3D9-AFDDE2E7B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261"/>
            <a:ext cx="12175253" cy="639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83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BD9E-82D3-4406-8E9C-C66389D2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 real life example</a:t>
            </a:r>
          </a:p>
        </p:txBody>
      </p:sp>
      <p:pic>
        <p:nvPicPr>
          <p:cNvPr id="1026" name="Picture 2" descr="Simple Linear Regression | An Easy Introduction &amp; Examples">
            <a:extLst>
              <a:ext uri="{FF2B5EF4-FFF2-40B4-BE49-F238E27FC236}">
                <a16:creationId xmlns:a16="http://schemas.microsoft.com/office/drawing/2014/main" id="{D0C49E7B-6936-4428-BB0B-A6F9C70C7E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703" y="1580610"/>
            <a:ext cx="7557447" cy="51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5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D3A2-3CA9-48CD-80D8-356BD5A0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Understanding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4A38D-C51B-42B4-9833-D449F924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Linear regression shows the linear relationship between the independent variable (X-axis) and the dependent variable (Y-axis), consequently called linear regression</a:t>
            </a:r>
            <a:r>
              <a:rPr lang="en-US" sz="2000" i="1" dirty="0"/>
              <a:t>.</a:t>
            </a:r>
          </a:p>
          <a:p>
            <a:endParaRPr lang="en-US" sz="2000" i="1" dirty="0"/>
          </a:p>
          <a:p>
            <a:r>
              <a:rPr lang="en-US" sz="2000" i="1" dirty="0"/>
              <a:t>If there is a single input variable (x), such linear regression is called </a:t>
            </a:r>
            <a:r>
              <a:rPr lang="en-US" sz="2000" b="1" i="1" dirty="0"/>
              <a:t>simple linear regression</a:t>
            </a:r>
            <a:r>
              <a:rPr lang="en-US" sz="2000" i="1" dirty="0"/>
              <a:t>.</a:t>
            </a:r>
          </a:p>
          <a:p>
            <a:endParaRPr lang="en-US" sz="2000" i="1" dirty="0"/>
          </a:p>
          <a:p>
            <a:r>
              <a:rPr lang="en-US" sz="2000" dirty="0"/>
              <a:t>Predict the value of a continuous variable in a supervised setting</a:t>
            </a:r>
          </a:p>
          <a:p>
            <a:endParaRPr lang="en-US" sz="2000" dirty="0"/>
          </a:p>
        </p:txBody>
      </p:sp>
      <p:pic>
        <p:nvPicPr>
          <p:cNvPr id="10242" name="Picture 2" descr="Linear Regression Algorithm in Machine Learning - Blogs | Fireblaze AI  School">
            <a:extLst>
              <a:ext uri="{FF2B5EF4-FFF2-40B4-BE49-F238E27FC236}">
                <a16:creationId xmlns:a16="http://schemas.microsoft.com/office/drawing/2014/main" id="{F8380FF4-A1AE-4B4F-A53E-DA1D9D3AA9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4" t="19743" r="13750" b="14872"/>
          <a:stretch/>
        </p:blipFill>
        <p:spPr bwMode="auto">
          <a:xfrm>
            <a:off x="6567855" y="3429000"/>
            <a:ext cx="5430715" cy="323478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Linear Regression 1">
            <a:extLst>
              <a:ext uri="{FF2B5EF4-FFF2-40B4-BE49-F238E27FC236}">
                <a16:creationId xmlns:a16="http://schemas.microsoft.com/office/drawing/2014/main" id="{0B3ABDB8-D932-4102-BD6F-DBC25E009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34"/>
          <a:stretch/>
        </p:blipFill>
        <p:spPr bwMode="auto">
          <a:xfrm>
            <a:off x="8660057" y="797169"/>
            <a:ext cx="3174389" cy="25527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652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CCBB-47C0-4A7E-98CF-0928BF9A4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Mathematical understanding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643F11-8F65-4DBB-AC1E-D5040C28D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/>
          <a:lstStyle/>
          <a:p>
            <a:r>
              <a:rPr lang="en-US" dirty="0"/>
              <a:t>Variable with a hat, </a:t>
            </a:r>
            <a:r>
              <a:rPr lang="en-US" b="1" i="1" dirty="0">
                <a:solidFill>
                  <a:srgbClr val="FF0000"/>
                </a:solidFill>
              </a:rPr>
              <a:t>y^</a:t>
            </a:r>
            <a:r>
              <a:rPr lang="en-US" dirty="0"/>
              <a:t> is usually the prediction from a model</a:t>
            </a:r>
          </a:p>
          <a:p>
            <a:r>
              <a:rPr lang="en-US" dirty="0"/>
              <a:t>ℎ is called the hypothesis, or the ML Model parametrized by 𝜃</a:t>
            </a:r>
          </a:p>
          <a:p>
            <a:r>
              <a:rPr lang="en-US" dirty="0"/>
              <a:t>𝜃 can be calculated, estimated or learned from data by solving the optimization problem: </a:t>
            </a:r>
          </a:p>
          <a:p>
            <a:pPr lvl="1"/>
            <a:r>
              <a:rPr lang="en-US" dirty="0"/>
              <a:t>Mean Square Error: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91AC2-33E0-4606-B70D-51AF29C78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40" y="1366793"/>
            <a:ext cx="2829320" cy="647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1EBAAF-F7D8-495D-BA4C-723403F1C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13" y="3965937"/>
            <a:ext cx="3701174" cy="13575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912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6D9C-2845-4D7F-968C-754EFDAB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AF668-3A40-4B96-861F-3DAF77BE6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725"/>
            <a:ext cx="10515600" cy="4351338"/>
          </a:xfrm>
        </p:spPr>
        <p:txBody>
          <a:bodyPr/>
          <a:lstStyle/>
          <a:p>
            <a:r>
              <a:rPr lang="en-US" dirty="0"/>
              <a:t>Design a linear regression model to predict the value of medals won by a performer (Roy) based on years of practice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38F943-779F-4090-B6D4-E15095B02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42444"/>
              </p:ext>
            </p:extLst>
          </p:nvPr>
        </p:nvGraphicFramePr>
        <p:xfrm>
          <a:off x="634023" y="2696124"/>
          <a:ext cx="4676532" cy="2768600"/>
        </p:xfrm>
        <a:graphic>
          <a:graphicData uri="http://schemas.openxmlformats.org/drawingml/2006/table">
            <a:tbl>
              <a:tblPr firstRow="1" bandRow="1"/>
              <a:tblGrid>
                <a:gridCol w="1183132">
                  <a:extLst>
                    <a:ext uri="{9D8B030D-6E8A-4147-A177-3AD203B41FA5}">
                      <a16:colId xmlns:a16="http://schemas.microsoft.com/office/drawing/2014/main" val="2152215157"/>
                    </a:ext>
                  </a:extLst>
                </a:gridCol>
                <a:gridCol w="1778899">
                  <a:extLst>
                    <a:ext uri="{9D8B030D-6E8A-4147-A177-3AD203B41FA5}">
                      <a16:colId xmlns:a16="http://schemas.microsoft.com/office/drawing/2014/main" val="3713171180"/>
                    </a:ext>
                  </a:extLst>
                </a:gridCol>
                <a:gridCol w="1714501">
                  <a:extLst>
                    <a:ext uri="{9D8B030D-6E8A-4147-A177-3AD203B41FA5}">
                      <a16:colId xmlns:a16="http://schemas.microsoft.com/office/drawing/2014/main" val="3272150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Years of practice </a:t>
                      </a:r>
                    </a:p>
                    <a:p>
                      <a:r>
                        <a:rPr lang="en-US" dirty="0"/>
                        <a:t>(Independent Variable,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Medals won</a:t>
                      </a:r>
                    </a:p>
                    <a:p>
                      <a:r>
                        <a:rPr lang="en-US" dirty="0"/>
                        <a:t>(Dependent variable, 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962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34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04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179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Abdul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039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61402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14C9087-6DE1-479B-A361-9D2FA8301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14" y="2516188"/>
            <a:ext cx="624154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6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8C423-E260-4FE7-8F45-A9143579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356"/>
            <a:ext cx="8578362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F3620-97FF-4275-8111-7CF3DFB8A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5"/>
            <a:ext cx="63627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Electronics Engineer with background in Deep Learning for Embedded Applications </a:t>
            </a:r>
          </a:p>
          <a:p>
            <a:r>
              <a:rPr lang="en-US" dirty="0"/>
              <a:t>Expertise in TinyML </a:t>
            </a:r>
          </a:p>
          <a:p>
            <a:pPr lvl="1"/>
            <a:r>
              <a:rPr lang="en-US" dirty="0"/>
              <a:t>Vision Applications</a:t>
            </a:r>
          </a:p>
          <a:p>
            <a:pPr lvl="1"/>
            <a:r>
              <a:rPr lang="en-US" dirty="0"/>
              <a:t>Predictive Maintenance</a:t>
            </a:r>
          </a:p>
          <a:p>
            <a:pPr lvl="1"/>
            <a:r>
              <a:rPr lang="en-US" dirty="0"/>
              <a:t>Real Time Anomaly Detection</a:t>
            </a:r>
          </a:p>
          <a:p>
            <a:r>
              <a:rPr lang="en-US" dirty="0"/>
              <a:t>4 years experience at Texas Instruments</a:t>
            </a:r>
          </a:p>
          <a:p>
            <a:endParaRPr lang="en-US" dirty="0"/>
          </a:p>
          <a:p>
            <a:r>
              <a:rPr lang="en-US" dirty="0"/>
              <a:t>Trekking Enthusiast, Gym Freak, Cyclist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1" descr="image003">
            <a:extLst>
              <a:ext uri="{FF2B5EF4-FFF2-40B4-BE49-F238E27FC236}">
                <a16:creationId xmlns:a16="http://schemas.microsoft.com/office/drawing/2014/main" id="{DD3C5744-4A1A-40C1-B9BB-641175A88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82"/>
          <a:stretch/>
        </p:blipFill>
        <p:spPr bwMode="auto">
          <a:xfrm>
            <a:off x="9686925" y="0"/>
            <a:ext cx="2505075" cy="40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D8E8B3-B7CB-4D35-89D7-1796223909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95"/>
          <a:stretch/>
        </p:blipFill>
        <p:spPr>
          <a:xfrm>
            <a:off x="7319470" y="4044462"/>
            <a:ext cx="4872530" cy="2566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69F44-0BE4-4133-94BB-6429A3EF61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 rot="5400000">
            <a:off x="7452076" y="1792908"/>
            <a:ext cx="2118947" cy="238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15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6D9C-2845-4D7F-968C-754EFDAB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37EA4-053C-4617-A4CE-8BA6339F4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90"/>
          <a:stretch/>
        </p:blipFill>
        <p:spPr>
          <a:xfrm>
            <a:off x="1018466" y="96715"/>
            <a:ext cx="10155067" cy="2900792"/>
          </a:xfrm>
          <a:prstGeom prst="rect">
            <a:avLst/>
          </a:prstGeom>
        </p:spPr>
      </p:pic>
      <p:pic>
        <p:nvPicPr>
          <p:cNvPr id="11266" name="Picture 2" descr="Linear Regression. Linear Regression insists that there is… | by Harsh  Tiwari | Analytics Vidhya | Medium">
            <a:extLst>
              <a:ext uri="{FF2B5EF4-FFF2-40B4-BE49-F238E27FC236}">
                <a16:creationId xmlns:a16="http://schemas.microsoft.com/office/drawing/2014/main" id="{DC2AB585-FA0E-4E60-920E-ECEE47D82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04" y="3059054"/>
            <a:ext cx="6488723" cy="363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70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A0D9-A46C-4B7C-B6FE-38C2FD0F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Why can’t we just solve the optimization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37647-7744-43BC-9FC3-6129D1291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Solving this equation (QR- Cholesky method/ SVD) is O(mn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square in the number of features, and linear in the number of data points</a:t>
            </a:r>
          </a:p>
          <a:p>
            <a:r>
              <a:rPr lang="en-US" sz="2400" dirty="0"/>
              <a:t>If we increase features by a factor 2, then computational cost increases by a factor 4.</a:t>
            </a:r>
          </a:p>
          <a:p>
            <a:r>
              <a:rPr lang="en-US" sz="2400" dirty="0"/>
              <a:t>Both the Normal Equation and the SVD approach get very slow when the number of features grows large (e.g., 100,000).</a:t>
            </a:r>
          </a:p>
          <a:p>
            <a:r>
              <a:rPr lang="en-US" sz="2400" dirty="0"/>
              <a:t>As they are linear in the number of data points, they can handle large training sets efficiently, provided data can fit in memory.</a:t>
            </a:r>
          </a:p>
          <a:p>
            <a:r>
              <a:rPr lang="en-US" sz="2400" dirty="0"/>
              <a:t>We need a better optimization algorithm when train data is large.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0B59F-525C-4C1A-8707-2537BA35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13" y="1002929"/>
            <a:ext cx="3701174" cy="13575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0188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6ACF-5E3A-4F9D-9ECD-7B01F3CC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66AE8-EA1F-4539-8B53-44B6F7129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6218244" cy="5147469"/>
          </a:xfrm>
        </p:spPr>
        <p:txBody>
          <a:bodyPr>
            <a:normAutofit/>
          </a:bodyPr>
          <a:lstStyle/>
          <a:p>
            <a:r>
              <a:rPr lang="en-US" sz="2000" dirty="0"/>
              <a:t>Suppose you are lost in the mountains in a dense fog, and you can only feel the slope of the ground below your feet.</a:t>
            </a:r>
          </a:p>
          <a:p>
            <a:r>
              <a:rPr lang="en-US" sz="2000" dirty="0"/>
              <a:t>A good strategy to get to the bottom of the valley quickly is to go downhill in the direction of the steepest slope.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This is exactly what Gradient Descent does: it measures the local gradient of the error function with regard to the parameter vector 𝜃, and it goes in the direction of descending gradient.</a:t>
            </a:r>
          </a:p>
          <a:p>
            <a:r>
              <a:rPr lang="en-US" sz="2000" dirty="0"/>
              <a:t>Once the gradient is zero, you have reached a minimum!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44E18-00B0-44CE-AB76-D6AF2AA6C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44" y="1183706"/>
            <a:ext cx="5135556" cy="34567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4566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8D8A-0828-4F54-ADB5-82457EB5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0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087E2-47B1-404E-AA22-C6C1DF8F8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440115"/>
            <a:ext cx="4777855" cy="173684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Gradient Descent may miss global minima</a:t>
            </a:r>
          </a:p>
          <a:p>
            <a:r>
              <a:rPr lang="en-US" dirty="0"/>
              <a:t>Very slow in a Plateau</a:t>
            </a:r>
          </a:p>
          <a:p>
            <a:r>
              <a:rPr lang="en-US" dirty="0"/>
              <a:t>Problem Scaling Issues</a:t>
            </a:r>
          </a:p>
          <a:p>
            <a:r>
              <a:rPr lang="en-US" dirty="0"/>
              <a:t>To ensure fast convergence, use scaled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480CE-8731-4FCD-8632-3E65D65B9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76" y="1319257"/>
            <a:ext cx="5132479" cy="26820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FF31CD-0D70-4139-9CC2-ADF00B108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003" y="1224317"/>
            <a:ext cx="4978151" cy="27769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60E0DD-783A-4E05-8446-68F18DE32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002" y="4159072"/>
            <a:ext cx="4978151" cy="25609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56481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8542-6A86-4957-AB8F-80BEE5C8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How do I solve this Gradient Descent problem!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5709D-E087-476D-82B2-99CE02FE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03" y="1253331"/>
            <a:ext cx="5087471" cy="5125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7037A-4432-4E46-9C88-D0D325B9C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358" y="1253331"/>
            <a:ext cx="5296639" cy="2934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459217-93E4-42F4-AC30-AA61F82A6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090" y="4167518"/>
            <a:ext cx="3701174" cy="13575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1A15B1-942D-478F-B81C-FBE30221EF97}"/>
              </a:ext>
            </a:extLst>
          </p:cNvPr>
          <p:cNvSpPr txBox="1"/>
          <p:nvPr/>
        </p:nvSpPr>
        <p:spPr>
          <a:xfrm>
            <a:off x="7055044" y="5741376"/>
            <a:ext cx="350102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Woohoo! Linear regression solved!</a:t>
            </a:r>
          </a:p>
        </p:txBody>
      </p:sp>
    </p:spTree>
    <p:extLst>
      <p:ext uri="{BB962C8B-B14F-4D97-AF65-F5344CB8AC3E}">
        <p14:creationId xmlns:p14="http://schemas.microsoft.com/office/powerpoint/2010/main" val="3666684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118A-0C62-4921-88A6-C855FB571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Sneak peek into Polynomial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95CF-BFE5-4AFD-873A-3F92C2E8F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key property of our Linear Model so far is that the loss function that is minimized (the obj. function) is linear in the parameter 𝜃 (the decision variable) – </a:t>
            </a:r>
            <a:r>
              <a:rPr lang="en-US" sz="2000" dirty="0" err="1"/>
              <a:t>i.e</a:t>
            </a:r>
            <a:r>
              <a:rPr lang="en-US" sz="2000" dirty="0"/>
              <a:t> not ‘x’</a:t>
            </a:r>
          </a:p>
          <a:p>
            <a:r>
              <a:rPr lang="en-US" sz="2000" dirty="0"/>
              <a:t>The same ideas that we have discussed so far can be used even when the input-output relationship is nonlinear.</a:t>
            </a:r>
          </a:p>
        </p:txBody>
      </p:sp>
      <p:pic>
        <p:nvPicPr>
          <p:cNvPr id="4" name="Picture 2" descr="Linear Regression Analysis in SPSS Statistics - Procedure, assumptions and  reporting the output.">
            <a:extLst>
              <a:ext uri="{FF2B5EF4-FFF2-40B4-BE49-F238E27FC236}">
                <a16:creationId xmlns:a16="http://schemas.microsoft.com/office/drawing/2014/main" id="{D708E046-08B7-4B89-88AA-4A21C525D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539" y="2716150"/>
            <a:ext cx="6553200" cy="25336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1F7E7E-6DED-4F2E-B13E-94BC6738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39156"/>
            <a:ext cx="10393225" cy="6858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01773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0214-15F8-46A3-909F-0B2D5B385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77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How well am I fitting the curve?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F44FE-1B1C-4DB1-9990-3D2BBCD41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31132"/>
            <a:ext cx="10515600" cy="2261743"/>
          </a:xfrm>
        </p:spPr>
        <p:txBody>
          <a:bodyPr>
            <a:normAutofit/>
          </a:bodyPr>
          <a:lstStyle/>
          <a:p>
            <a:r>
              <a:rPr lang="en-US" sz="2400" dirty="0"/>
              <a:t>It is up to us to decide the number of features (‘x’) to use to fit the data.</a:t>
            </a:r>
          </a:p>
          <a:p>
            <a:r>
              <a:rPr lang="en-US" sz="2400" dirty="0"/>
              <a:t>Using a low degree (may) lead to underfitting.</a:t>
            </a:r>
          </a:p>
          <a:p>
            <a:pPr lvl="1"/>
            <a:r>
              <a:rPr lang="en-US" sz="2000" dirty="0"/>
              <a:t>Low computational cost, high error</a:t>
            </a:r>
          </a:p>
          <a:p>
            <a:r>
              <a:rPr lang="en-US" sz="2400" dirty="0"/>
              <a:t>Using a high degree (may) lead to overfitting. </a:t>
            </a:r>
          </a:p>
          <a:p>
            <a:pPr lvl="1"/>
            <a:r>
              <a:rPr lang="en-US" sz="2000" dirty="0"/>
              <a:t>High computational cost, low error</a:t>
            </a:r>
          </a:p>
        </p:txBody>
      </p:sp>
      <p:pic>
        <p:nvPicPr>
          <p:cNvPr id="14338" name="Picture 2" descr="ML | Underfitting and Overfitting - GeeksforGeeks">
            <a:extLst>
              <a:ext uri="{FF2B5EF4-FFF2-40B4-BE49-F238E27FC236}">
                <a16:creationId xmlns:a16="http://schemas.microsoft.com/office/drawing/2014/main" id="{5D2BA4F4-F9E6-47A0-99EC-8C994B211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0" b="21404"/>
          <a:stretch/>
        </p:blipFill>
        <p:spPr bwMode="auto">
          <a:xfrm>
            <a:off x="1453134" y="1423289"/>
            <a:ext cx="9285732" cy="264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058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C64C-FF3A-425D-8B97-62F50300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Splitting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D0792-5F9D-4C78-9090-47A161FA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4478"/>
            <a:ext cx="4465320" cy="4351338"/>
          </a:xfrm>
        </p:spPr>
        <p:txBody>
          <a:bodyPr/>
          <a:lstStyle/>
          <a:p>
            <a:r>
              <a:rPr lang="en-US" dirty="0"/>
              <a:t>To test our model’s performance, we separate out a ‘</a:t>
            </a:r>
            <a:r>
              <a:rPr lang="en-US" b="1" i="1" dirty="0"/>
              <a:t>Test Set</a:t>
            </a:r>
            <a:r>
              <a:rPr lang="en-US" dirty="0"/>
              <a:t>’ which is never seen by the model until evaluation.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training data, however can be split for </a:t>
            </a:r>
            <a:r>
              <a:rPr lang="en-US" b="1" i="1" dirty="0"/>
              <a:t>validation</a:t>
            </a:r>
            <a:r>
              <a:rPr lang="en-US" dirty="0"/>
              <a:t> to better the model’s performance.</a:t>
            </a:r>
          </a:p>
        </p:txBody>
      </p:sp>
      <p:pic>
        <p:nvPicPr>
          <p:cNvPr id="17410" name="Picture 2" descr="How to Train and Test Data Like a Pro - SDS Club">
            <a:extLst>
              <a:ext uri="{FF2B5EF4-FFF2-40B4-BE49-F238E27FC236}">
                <a16:creationId xmlns:a16="http://schemas.microsoft.com/office/drawing/2014/main" id="{5A5585C1-A652-4875-9107-E78D4F49E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303" y="1343818"/>
            <a:ext cx="5880354" cy="429265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28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BDCC-553D-4106-808B-5DF203F3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How to know if you are overfitting or underfitting?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A2210-C920-4B1E-B5B9-D2878DA6A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2728"/>
            <a:ext cx="10515600" cy="4924235"/>
          </a:xfrm>
        </p:spPr>
        <p:txBody>
          <a:bodyPr>
            <a:normAutofit/>
          </a:bodyPr>
          <a:lstStyle/>
          <a:p>
            <a:r>
              <a:rPr lang="en-US" sz="2400" dirty="0"/>
              <a:t>Answer 1: Cross-Validation</a:t>
            </a:r>
          </a:p>
          <a:p>
            <a:pPr lvl="1"/>
            <a:r>
              <a:rPr lang="en-US" sz="2000" dirty="0"/>
              <a:t>If a model performs well on the training data but generalizes poorly according to the cross-validation metrics, then your model is overfitting.</a:t>
            </a:r>
          </a:p>
          <a:p>
            <a:pPr lvl="1"/>
            <a:r>
              <a:rPr lang="en-US" sz="2000" dirty="0"/>
              <a:t>If it performs poorly on both, then it is underfitting.</a:t>
            </a:r>
          </a:p>
        </p:txBody>
      </p:sp>
      <p:pic>
        <p:nvPicPr>
          <p:cNvPr id="16386" name="Picture 2" descr="Training, validation, and test set in Machine Learning | by Valentina Alto  | Analytics Vidhya | Medium">
            <a:extLst>
              <a:ext uri="{FF2B5EF4-FFF2-40B4-BE49-F238E27FC236}">
                <a16:creationId xmlns:a16="http://schemas.microsoft.com/office/drawing/2014/main" id="{219F6EAB-FA2B-43E2-B89C-FC322337E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88" y="2670294"/>
            <a:ext cx="9717024" cy="410544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698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BDCC-553D-4106-808B-5DF203F3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How to know if you are overfitting or underfitting?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A2210-C920-4B1E-B5B9-D2878DA6A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3584"/>
            <a:ext cx="10875264" cy="4924235"/>
          </a:xfrm>
        </p:spPr>
        <p:txBody>
          <a:bodyPr>
            <a:normAutofit/>
          </a:bodyPr>
          <a:lstStyle/>
          <a:p>
            <a:r>
              <a:rPr lang="en-US" sz="2400" dirty="0"/>
              <a:t>Answer 2: Learning Curves</a:t>
            </a:r>
          </a:p>
          <a:p>
            <a:pPr lvl="1"/>
            <a:r>
              <a:rPr lang="en-US" sz="2000" dirty="0"/>
              <a:t>Plots of the model’s performance on the training set and the validation set as a function of the training set size (or the training iteration)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F298-74F8-41BA-A5F8-6ED5A24B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934" y="2429733"/>
            <a:ext cx="9858132" cy="43368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04129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C932-E8FB-4FEC-B3F5-BB2E6271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Generic Info 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1D976-4DD8-4D60-A0BE-68D4835CB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Entirely taught using </a:t>
            </a:r>
            <a:r>
              <a:rPr lang="en-US" dirty="0" err="1"/>
              <a:t>jupyter</a:t>
            </a:r>
            <a:r>
              <a:rPr lang="en-US" dirty="0"/>
              <a:t> notebooks. Using </a:t>
            </a:r>
            <a:r>
              <a:rPr lang="en-US" dirty="0">
                <a:hlinkClick r:id="rId2"/>
              </a:rPr>
              <a:t>Google </a:t>
            </a:r>
            <a:r>
              <a:rPr lang="en-US" dirty="0" err="1">
                <a:hlinkClick r:id="rId2"/>
              </a:rPr>
              <a:t>Colab</a:t>
            </a:r>
            <a:endParaRPr lang="en-US" dirty="0"/>
          </a:p>
          <a:p>
            <a:r>
              <a:rPr lang="en-US" dirty="0"/>
              <a:t>Pre-requisite: Basic understanding of programming.</a:t>
            </a:r>
          </a:p>
          <a:p>
            <a:r>
              <a:rPr lang="en-US" dirty="0"/>
              <a:t>Course material available at </a:t>
            </a:r>
            <a:r>
              <a:rPr lang="en-US" dirty="0">
                <a:hlinkClick r:id="rId3"/>
              </a:rPr>
              <a:t>GitHub</a:t>
            </a:r>
            <a:endParaRPr lang="en-US" dirty="0"/>
          </a:p>
          <a:p>
            <a:pPr lvl="1"/>
            <a:r>
              <a:rPr lang="en-US" dirty="0"/>
              <a:t>Includes course teachings - </a:t>
            </a:r>
            <a:r>
              <a:rPr lang="en-US" dirty="0">
                <a:hlinkClick r:id="rId4" tooltip="Course Teaching- Python and ML"/>
              </a:rPr>
              <a:t>Course Teaching- Python and ML</a:t>
            </a:r>
            <a:endParaRPr lang="en-US" dirty="0"/>
          </a:p>
          <a:p>
            <a:pPr lvl="1"/>
            <a:r>
              <a:rPr lang="en-US" dirty="0"/>
              <a:t>And self practice notebooks - </a:t>
            </a:r>
            <a:r>
              <a:rPr lang="en-US" dirty="0" err="1">
                <a:hlinkClick r:id="rId5" tooltip="Python_Basics_Practice"/>
              </a:rPr>
              <a:t>Python_Basics_Practice</a:t>
            </a:r>
            <a:endParaRPr lang="en-US" dirty="0"/>
          </a:p>
          <a:p>
            <a:r>
              <a:rPr lang="en-US" dirty="0"/>
              <a:t>Concepts will be taught via a single consolidated presentation</a:t>
            </a:r>
          </a:p>
          <a:p>
            <a:r>
              <a:rPr lang="en-US" dirty="0"/>
              <a:t>You can mail me anytime at: </a:t>
            </a:r>
            <a:r>
              <a:rPr lang="en-US" dirty="0">
                <a:hlinkClick r:id="rId6"/>
              </a:rPr>
              <a:t>adithya.t@intellipredikt.com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58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99CEA-CA5D-492D-A94B-BDA97CF9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Bias and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06DAF-A02F-46B2-84F8-503AEE1E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5296"/>
            <a:ext cx="10515600" cy="49516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model’s generalization error can be expressed as the sum of three very different errors:</a:t>
            </a:r>
          </a:p>
          <a:p>
            <a:r>
              <a:rPr lang="en-US" b="1" dirty="0"/>
              <a:t>Bias</a:t>
            </a:r>
            <a:r>
              <a:rPr lang="en-US" dirty="0"/>
              <a:t>: due to wrong assumptions, such as assuming that the data is linear when it is quadratic.</a:t>
            </a:r>
          </a:p>
          <a:p>
            <a:pPr lvl="2"/>
            <a:r>
              <a:rPr lang="en-US" dirty="0"/>
              <a:t>A high-bias model likely underfits the training data.</a:t>
            </a:r>
          </a:p>
          <a:p>
            <a:pPr lvl="2"/>
            <a:r>
              <a:rPr lang="en-US" dirty="0"/>
              <a:t>Note: This bias is not the bias-term/intercept.</a:t>
            </a:r>
          </a:p>
          <a:p>
            <a:r>
              <a:rPr lang="en-US" b="1" dirty="0"/>
              <a:t>Variance</a:t>
            </a:r>
            <a:r>
              <a:rPr lang="en-US" dirty="0"/>
              <a:t>: excessive sensitivity to small variations in the training data.</a:t>
            </a:r>
          </a:p>
          <a:p>
            <a:pPr lvl="1"/>
            <a:r>
              <a:rPr lang="en-US" dirty="0"/>
              <a:t>A model with many degrees of freedom (such as a high-degree polynomial model) is likely to have high variance and thus overfit the training data.</a:t>
            </a:r>
          </a:p>
          <a:p>
            <a:r>
              <a:rPr lang="en-US" b="1" dirty="0"/>
              <a:t>Irreducible</a:t>
            </a:r>
            <a:r>
              <a:rPr lang="en-US" dirty="0"/>
              <a:t> Error: Due to inherent noise in the data</a:t>
            </a:r>
          </a:p>
          <a:p>
            <a:endParaRPr lang="en-US" dirty="0"/>
          </a:p>
          <a:p>
            <a:r>
              <a:rPr lang="es-ES" b="1" dirty="0"/>
              <a:t>Error = Bias</a:t>
            </a:r>
            <a:r>
              <a:rPr lang="es-ES" b="1" baseline="30000" dirty="0"/>
              <a:t>2</a:t>
            </a:r>
            <a:r>
              <a:rPr lang="es-ES" b="1" dirty="0"/>
              <a:t> + </a:t>
            </a:r>
            <a:r>
              <a:rPr lang="es-ES" b="1" dirty="0" err="1"/>
              <a:t>Variance</a:t>
            </a:r>
            <a:r>
              <a:rPr lang="es-ES" b="1" dirty="0"/>
              <a:t> + Irreducible Error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93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B9A7-03CB-40DC-9016-0936A5C5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Bias-Variance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DC2F8-404D-4701-BA90-796F2D321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02" y="1148969"/>
            <a:ext cx="7094682" cy="5610366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Increasing a model’s complexity will increase its variance and reduce its bias.</a:t>
            </a:r>
          </a:p>
          <a:p>
            <a:pPr lvl="1"/>
            <a:r>
              <a:rPr lang="en-US" dirty="0"/>
              <a:t>Reducing a model’s complexity will reduce its variance and increase its bias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Bias: Error from erroneous assumptions in the model</a:t>
            </a:r>
          </a:p>
          <a:p>
            <a:pPr lvl="2"/>
            <a:r>
              <a:rPr lang="en-US" dirty="0"/>
              <a:t>High bias -&gt; underfitting</a:t>
            </a:r>
          </a:p>
          <a:p>
            <a:pPr lvl="2"/>
            <a:r>
              <a:rPr lang="en-US" dirty="0"/>
              <a:t>Model has limited flexibility to learn</a:t>
            </a:r>
          </a:p>
          <a:p>
            <a:pPr lvl="2"/>
            <a:r>
              <a:rPr lang="en-US" dirty="0"/>
              <a:t>Analogy: Overly simplistic assumptions about people make you a biased person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Variance: Error from sensitivity of model to small perturbations in training data</a:t>
            </a:r>
          </a:p>
          <a:p>
            <a:pPr lvl="2"/>
            <a:r>
              <a:rPr lang="en-US" dirty="0"/>
              <a:t>High variance -&gt; overfitting</a:t>
            </a:r>
          </a:p>
          <a:p>
            <a:pPr lvl="2"/>
            <a:r>
              <a:rPr lang="en-US" dirty="0"/>
              <a:t>Model has too much flexibility to learn</a:t>
            </a:r>
          </a:p>
          <a:p>
            <a:pPr lvl="2"/>
            <a:r>
              <a:rPr lang="en-US" dirty="0"/>
              <a:t>If you have a lot of data and over complex model, you can make each parameter of the model “by-heart” one data point</a:t>
            </a:r>
          </a:p>
          <a:p>
            <a:pPr lvl="2"/>
            <a:r>
              <a:rPr lang="en-US" dirty="0"/>
              <a:t>When a new data point comes, then the model will change wildly to accommodate the new point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989E5-2FFC-4B06-9DDF-1A1130032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304" y="-7115"/>
            <a:ext cx="5187696" cy="33317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C636F-027D-40B1-8097-B9D852B6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644" y="3429000"/>
            <a:ext cx="4387356" cy="34093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0543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6ADF-CA53-469B-9B3D-C613BC86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Self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8F6D-F082-47DF-A50D-4572C8738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Regularization:</a:t>
            </a:r>
          </a:p>
          <a:p>
            <a:pPr lvl="1"/>
            <a:r>
              <a:rPr lang="en-US" dirty="0"/>
              <a:t>Ridge, Lasso, Elastic Net</a:t>
            </a:r>
          </a:p>
          <a:p>
            <a:pPr lvl="1"/>
            <a:r>
              <a:rPr lang="en-US" dirty="0"/>
              <a:t>Generally avoid plain Linear Regression - almost always preferable to have some regularization</a:t>
            </a:r>
          </a:p>
          <a:p>
            <a:pPr lvl="1"/>
            <a:r>
              <a:rPr lang="en-US" dirty="0"/>
              <a:t>Ridge is a good default, but if we believe that only a few features are useful (from domain expertise), then prefer Lasso or Elastic</a:t>
            </a:r>
          </a:p>
          <a:p>
            <a:pPr lvl="1"/>
            <a:r>
              <a:rPr lang="en-US" dirty="0"/>
              <a:t>Between lasso and elastic, prefer elastic as lasso may behave erratically when 𝑛 &gt; 𝑚</a:t>
            </a:r>
          </a:p>
        </p:txBody>
      </p:sp>
    </p:spTree>
    <p:extLst>
      <p:ext uri="{BB962C8B-B14F-4D97-AF65-F5344CB8AC3E}">
        <p14:creationId xmlns:p14="http://schemas.microsoft.com/office/powerpoint/2010/main" val="2589407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B58E42-34D0-435D-A528-FE1B10311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3139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Logistic Regression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696FA61-A3AB-4DAC-992A-28077602FB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dirty="0"/>
              <a:t>This is a misnomer! </a:t>
            </a:r>
          </a:p>
          <a:p>
            <a:r>
              <a:rPr lang="en-US" b="1" dirty="0">
                <a:solidFill>
                  <a:srgbClr val="FF0000"/>
                </a:solidFill>
              </a:rPr>
              <a:t>Logistic Regression </a:t>
            </a:r>
            <a:r>
              <a:rPr lang="en-US" b="1" dirty="0"/>
              <a:t>is a </a:t>
            </a:r>
            <a:r>
              <a:rPr lang="en-US" b="1" dirty="0">
                <a:solidFill>
                  <a:srgbClr val="FF0000"/>
                </a:solidFill>
              </a:rPr>
              <a:t>Classification</a:t>
            </a:r>
            <a:r>
              <a:rPr lang="en-US" b="1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729406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6DFF7-FE0C-409E-9EB1-80AECC3F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Linear regression v/s Logistic Regression</a:t>
            </a:r>
          </a:p>
        </p:txBody>
      </p:sp>
      <p:pic>
        <p:nvPicPr>
          <p:cNvPr id="18436" name="Picture 4" descr="Logistic Regression">
            <a:extLst>
              <a:ext uri="{FF2B5EF4-FFF2-40B4-BE49-F238E27FC236}">
                <a16:creationId xmlns:a16="http://schemas.microsoft.com/office/drawing/2014/main" id="{5314EA53-C818-4F16-A578-9262ED47E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02" y="1972817"/>
            <a:ext cx="9015222" cy="386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691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453B-8716-4173-A7B2-6358CD0F9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9516-566A-419A-B14C-BF8BDAF08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343818"/>
            <a:ext cx="6541008" cy="5221574"/>
          </a:xfrm>
        </p:spPr>
        <p:txBody>
          <a:bodyPr>
            <a:normAutofit/>
          </a:bodyPr>
          <a:lstStyle/>
          <a:p>
            <a:r>
              <a:rPr lang="en-US" dirty="0"/>
              <a:t>When the task is binary classification, we can set the target to the probability that a particular label is obtained</a:t>
            </a:r>
          </a:p>
          <a:p>
            <a:r>
              <a:rPr lang="en-US" dirty="0"/>
              <a:t>To make regression a binary classification task:</a:t>
            </a:r>
          </a:p>
          <a:p>
            <a:pPr lvl="1"/>
            <a:r>
              <a:rPr lang="en-US" dirty="0"/>
              <a:t>Predict a probability</a:t>
            </a:r>
          </a:p>
          <a:p>
            <a:pPr lvl="1"/>
            <a:r>
              <a:rPr lang="en-US" dirty="0"/>
              <a:t>If the estimated probability &gt; 50%, predict that the instance is in the positive class, labeled “1”,</a:t>
            </a:r>
          </a:p>
          <a:p>
            <a:pPr lvl="1"/>
            <a:r>
              <a:rPr lang="en-US" dirty="0"/>
              <a:t>and otherwise predict that it belongs to the negative class, labeled “0”.</a:t>
            </a:r>
          </a:p>
          <a:p>
            <a:r>
              <a:rPr lang="en-US" dirty="0"/>
              <a:t>How to predict the probability?</a:t>
            </a:r>
          </a:p>
          <a:p>
            <a:pPr lvl="1"/>
            <a:r>
              <a:rPr lang="en-US" dirty="0"/>
              <a:t>Use a sigmoid function</a:t>
            </a:r>
          </a:p>
        </p:txBody>
      </p:sp>
      <p:pic>
        <p:nvPicPr>
          <p:cNvPr id="19458" name="Picture 2" descr="Logistic Regression in Machine Learning - Javatpoint">
            <a:extLst>
              <a:ext uri="{FF2B5EF4-FFF2-40B4-BE49-F238E27FC236}">
                <a16:creationId xmlns:a16="http://schemas.microsoft.com/office/drawing/2014/main" id="{D000974C-6E0B-4181-BA2B-5BE785E6F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056" y="2457450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78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32AE5-0CEF-4DD8-9E39-9CB19AEE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Equation behind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A18E9-44BB-4D8D-862B-B7ED99E9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or Sigmoid Function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Takes an input in (−∞, ∞) and returns a value between 0 and 1</a:t>
            </a:r>
          </a:p>
          <a:p>
            <a:r>
              <a:rPr lang="en-US" dirty="0"/>
              <a:t>‘t’ is like regular regression (t = y^ = mx^ + c)</a:t>
            </a:r>
          </a:p>
          <a:p>
            <a:endParaRPr lang="en-US" dirty="0"/>
          </a:p>
          <a:p>
            <a:r>
              <a:rPr lang="en-US" dirty="0"/>
              <a:t>After estimating probability, class is predicted as:</a:t>
            </a:r>
          </a:p>
          <a:p>
            <a:r>
              <a:rPr lang="en-US" dirty="0"/>
              <a:t>The sigmoid function is such that 𝜎 (𝑡) ≥ 0.5 when 𝑡 is positive</a:t>
            </a:r>
          </a:p>
          <a:p>
            <a:r>
              <a:rPr lang="en-US" dirty="0"/>
              <a:t>• When y^≥ 0, the class label is 1, else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455EA-AF5E-46F3-AC59-BF23A8277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632" y="1531827"/>
            <a:ext cx="3467584" cy="1247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755DF-4063-412A-ADAD-B110B53C3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8"/>
          <a:stretch/>
        </p:blipFill>
        <p:spPr>
          <a:xfrm>
            <a:off x="8266176" y="3992414"/>
            <a:ext cx="3212900" cy="97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13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485F-FDB7-4AF0-BF91-9B514E0B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Example of Logistic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63A92F-4F05-4BF3-82B6-700015C2C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119" y="2188918"/>
            <a:ext cx="4983450" cy="2867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2BCA39-7F9F-4417-8D66-EA6D427D0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69" y="1704256"/>
            <a:ext cx="7030431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31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9324-DBAF-45F6-9222-58C4DF3BF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23AC6-6332-447A-89CA-0A75085C6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7ED33-F7DE-46E5-A405-8EECABAC0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8181"/>
            <a:ext cx="12192000" cy="53998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Arrow: Chevron 4">
            <a:extLst>
              <a:ext uri="{FF2B5EF4-FFF2-40B4-BE49-F238E27FC236}">
                <a16:creationId xmlns:a16="http://schemas.microsoft.com/office/drawing/2014/main" id="{25F7B9F8-DFED-44C5-96FB-912CFB9C2550}"/>
              </a:ext>
            </a:extLst>
          </p:cNvPr>
          <p:cNvSpPr/>
          <p:nvPr/>
        </p:nvSpPr>
        <p:spPr>
          <a:xfrm>
            <a:off x="1704975" y="5591175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871D2C-0745-4AA6-A2B5-D2F8478ABD2A}"/>
              </a:ext>
            </a:extLst>
          </p:cNvPr>
          <p:cNvSpPr/>
          <p:nvPr/>
        </p:nvSpPr>
        <p:spPr>
          <a:xfrm>
            <a:off x="4305300" y="5591174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9838A40D-AE15-487D-AD90-526EF5AAFE30}"/>
              </a:ext>
            </a:extLst>
          </p:cNvPr>
          <p:cNvSpPr/>
          <p:nvPr/>
        </p:nvSpPr>
        <p:spPr>
          <a:xfrm>
            <a:off x="8743950" y="1825625"/>
            <a:ext cx="1419225" cy="804131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5EC96-8244-4B3C-AC80-5C973761F709}"/>
              </a:ext>
            </a:extLst>
          </p:cNvPr>
          <p:cNvSpPr txBox="1"/>
          <p:nvPr/>
        </p:nvSpPr>
        <p:spPr>
          <a:xfrm>
            <a:off x="8870947" y="2043024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Last class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EA40B56-6A70-421D-B95B-1E5BDC0E6677}"/>
              </a:ext>
            </a:extLst>
          </p:cNvPr>
          <p:cNvSpPr/>
          <p:nvPr/>
        </p:nvSpPr>
        <p:spPr>
          <a:xfrm>
            <a:off x="4800599" y="5819775"/>
            <a:ext cx="161925" cy="66675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6FC540F-F8A7-44FF-BDA8-6F1F2C938ADB}"/>
              </a:ext>
            </a:extLst>
          </p:cNvPr>
          <p:cNvSpPr/>
          <p:nvPr/>
        </p:nvSpPr>
        <p:spPr>
          <a:xfrm>
            <a:off x="2238374" y="5877657"/>
            <a:ext cx="161925" cy="66675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FF639F7-1010-402C-A9A3-EF417F306C9F}"/>
              </a:ext>
            </a:extLst>
          </p:cNvPr>
          <p:cNvSpPr/>
          <p:nvPr/>
        </p:nvSpPr>
        <p:spPr>
          <a:xfrm>
            <a:off x="171450" y="1638300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CF004D5D-8ED6-488C-9BDC-A0828AAFD577}"/>
              </a:ext>
            </a:extLst>
          </p:cNvPr>
          <p:cNvSpPr/>
          <p:nvPr/>
        </p:nvSpPr>
        <p:spPr>
          <a:xfrm>
            <a:off x="176350" y="1866045"/>
            <a:ext cx="99875" cy="2485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DC0D14-FEB2-43DA-A2FF-A89E4BAAF401}"/>
              </a:ext>
            </a:extLst>
          </p:cNvPr>
          <p:cNvCxnSpPr/>
          <p:nvPr/>
        </p:nvCxnSpPr>
        <p:spPr>
          <a:xfrm>
            <a:off x="266700" y="6724650"/>
            <a:ext cx="12477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9425DF-BD1C-4A18-B556-26F7041BAA5C}"/>
              </a:ext>
            </a:extLst>
          </p:cNvPr>
          <p:cNvCxnSpPr/>
          <p:nvPr/>
        </p:nvCxnSpPr>
        <p:spPr>
          <a:xfrm>
            <a:off x="2781300" y="6724650"/>
            <a:ext cx="12477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537A785-A588-42DB-8CC5-66ABBCB27A8E}"/>
              </a:ext>
            </a:extLst>
          </p:cNvPr>
          <p:cNvSpPr txBox="1"/>
          <p:nvPr/>
        </p:nvSpPr>
        <p:spPr>
          <a:xfrm>
            <a:off x="469897" y="1534846"/>
            <a:ext cx="1503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Completed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This week</a:t>
            </a:r>
          </a:p>
          <a:p>
            <a:pPr marL="285750" indent="-285750">
              <a:buFontTx/>
              <a:buChar char="-"/>
            </a:pPr>
            <a:r>
              <a:rPr lang="en-US" dirty="0"/>
              <a:t>Next Week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94FFC8-63E3-4CC5-B2B1-D85C82863383}"/>
              </a:ext>
            </a:extLst>
          </p:cNvPr>
          <p:cNvCxnSpPr/>
          <p:nvPr/>
        </p:nvCxnSpPr>
        <p:spPr>
          <a:xfrm>
            <a:off x="171450" y="2333625"/>
            <a:ext cx="29844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817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AC18A0-264E-4197-BF4F-A05342E40E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231110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339EC1-D8F9-4EEA-91CA-68803AC75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ML Ideology -1</a:t>
            </a:r>
          </a:p>
        </p:txBody>
      </p:sp>
    </p:spTree>
    <p:extLst>
      <p:ext uri="{BB962C8B-B14F-4D97-AF65-F5344CB8AC3E}">
        <p14:creationId xmlns:p14="http://schemas.microsoft.com/office/powerpoint/2010/main" val="2731978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7563-EB18-4DFE-B812-39DDC66A8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About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16348-8C27-4E3C-A2F3-DDC09FE6B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130680"/>
            <a:ext cx="5553456" cy="5096383"/>
          </a:xfrm>
        </p:spPr>
        <p:txBody>
          <a:bodyPr>
            <a:noAutofit/>
          </a:bodyPr>
          <a:lstStyle/>
          <a:p>
            <a:r>
              <a:rPr lang="en-US" sz="2000" dirty="0"/>
              <a:t>Decision trees are used for both classification and regression problems, this story we talk about classification.</a:t>
            </a:r>
          </a:p>
          <a:p>
            <a:endParaRPr lang="en-US" sz="2000" dirty="0"/>
          </a:p>
          <a:p>
            <a:r>
              <a:rPr lang="en-US" sz="2000" dirty="0"/>
              <a:t>Decision tress often mimic the human level thinking so its so simple to understand the data and make some good interpretations.</a:t>
            </a:r>
          </a:p>
          <a:p>
            <a:endParaRPr lang="en-US" sz="2000" dirty="0"/>
          </a:p>
          <a:p>
            <a:r>
              <a:rPr lang="en-US" sz="2000" dirty="0"/>
              <a:t>Decision trees actually make you see the logic for the data to interpret</a:t>
            </a:r>
          </a:p>
          <a:p>
            <a:endParaRPr lang="en-US" sz="2000" dirty="0"/>
          </a:p>
          <a:p>
            <a:r>
              <a:rPr lang="en-US" sz="2000" dirty="0"/>
              <a:t>A decision tree is a tree where each node represents a feature(attribute), each link(branch) represents a decision(rule) and each leaf represents an outcome(categorical or continues value).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237CF-3E76-49AF-A6AD-33485A511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06752"/>
            <a:ext cx="6096000" cy="26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3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0F6B31-AFDC-4CBB-ADBD-A38066DF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Decision Boundaries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C526440-8789-40B6-B5BE-77BB0A93E7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94403"/>
            <a:ext cx="4905135" cy="41357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90E0D5-032C-49AF-BA08-A1CBCB6778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4270" y="3266960"/>
            <a:ext cx="5181600" cy="3526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B18C69-6256-4B85-974F-D88A2023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737" y="65038"/>
            <a:ext cx="4209838" cy="34353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 descr="Data Science Example - Iris dataset">
            <a:extLst>
              <a:ext uri="{FF2B5EF4-FFF2-40B4-BE49-F238E27FC236}">
                <a16:creationId xmlns:a16="http://schemas.microsoft.com/office/drawing/2014/main" id="{2AA061A6-6993-4605-9D2F-373A05349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65" y="1087366"/>
            <a:ext cx="3857174" cy="144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F8800F-3A40-43B0-A760-EB4EDF6049D0}"/>
              </a:ext>
            </a:extLst>
          </p:cNvPr>
          <p:cNvCxnSpPr>
            <a:cxnSpLocks/>
            <a:stCxn id="1026" idx="3"/>
            <a:endCxn id="10" idx="1"/>
          </p:cNvCxnSpPr>
          <p:nvPr/>
        </p:nvCxnSpPr>
        <p:spPr>
          <a:xfrm flipV="1">
            <a:off x="5048039" y="1782702"/>
            <a:ext cx="2200698" cy="2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EA7A3A-FE4E-4D34-B344-5723522FE3A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743335" y="4762254"/>
            <a:ext cx="770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900A277-1856-450D-B7B9-C13B24E1122F}"/>
              </a:ext>
            </a:extLst>
          </p:cNvPr>
          <p:cNvCxnSpPr/>
          <p:nvPr/>
        </p:nvCxnSpPr>
        <p:spPr>
          <a:xfrm rot="10800000" flipV="1">
            <a:off x="5743335" y="2085974"/>
            <a:ext cx="1505402" cy="1180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234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0EE7-86A7-4B77-A111-E0BC32C57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Interpreting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40441-2C4C-457C-BEF7-FDA6FC6A4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DT gives a prediction that is easy to interpret</a:t>
            </a:r>
          </a:p>
          <a:p>
            <a:r>
              <a:rPr lang="en-US" dirty="0"/>
              <a:t>The rules can even be applied manually and understood</a:t>
            </a:r>
          </a:p>
          <a:p>
            <a:r>
              <a:rPr lang="en-US" dirty="0"/>
              <a:t>These kind of models are called as “white box models”</a:t>
            </a:r>
          </a:p>
          <a:p>
            <a:r>
              <a:rPr lang="en-US" dirty="0"/>
              <a:t>Neural Network or Random Forests are called as “black box models”</a:t>
            </a:r>
          </a:p>
          <a:p>
            <a:pPr lvl="1"/>
            <a:r>
              <a:rPr lang="en-US" dirty="0"/>
              <a:t>In NN or RF, it is difficult to explain why a particular instance was classified in a particular class.</a:t>
            </a:r>
          </a:p>
          <a:p>
            <a:endParaRPr lang="en-US" dirty="0"/>
          </a:p>
          <a:p>
            <a:r>
              <a:rPr lang="en-US" dirty="0"/>
              <a:t>Advantage of DT: DT doesn’t need any scaling of data</a:t>
            </a:r>
          </a:p>
          <a:p>
            <a:endParaRPr lang="en-US" dirty="0"/>
          </a:p>
          <a:p>
            <a:r>
              <a:rPr lang="en-US" dirty="0"/>
              <a:t>Note: </a:t>
            </a:r>
            <a:r>
              <a:rPr lang="en-US" dirty="0" err="1"/>
              <a:t>Sklearn</a:t>
            </a:r>
            <a:r>
              <a:rPr lang="en-US" dirty="0"/>
              <a:t> uses CART algorithm, which produces only binary trees</a:t>
            </a:r>
          </a:p>
          <a:p>
            <a:pPr lvl="1"/>
            <a:r>
              <a:rPr lang="en-US" dirty="0"/>
              <a:t>Binary tree – only two children per node</a:t>
            </a:r>
          </a:p>
          <a:p>
            <a:pPr lvl="1"/>
            <a:r>
              <a:rPr lang="en-US" dirty="0"/>
              <a:t>Other algorithms such as ID3 can produce more than two children per node</a:t>
            </a:r>
          </a:p>
        </p:txBody>
      </p:sp>
    </p:spTree>
    <p:extLst>
      <p:ext uri="{BB962C8B-B14F-4D97-AF65-F5344CB8AC3E}">
        <p14:creationId xmlns:p14="http://schemas.microsoft.com/office/powerpoint/2010/main" val="706728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C53AC-AB79-49CF-A629-AECEE98CF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Issues with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FDF2B-2A05-4537-ACD3-99CB76D97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7925"/>
            <a:ext cx="11010900" cy="4351338"/>
          </a:xfrm>
        </p:spPr>
        <p:txBody>
          <a:bodyPr/>
          <a:lstStyle/>
          <a:p>
            <a:r>
              <a:rPr lang="en-US" dirty="0"/>
              <a:t>Decision Trees are very sensitive to small variations in the training data</a:t>
            </a:r>
          </a:p>
          <a:p>
            <a:pPr lvl="1"/>
            <a:r>
              <a:rPr lang="en-US" dirty="0"/>
              <a:t>Removing an outlier data point may drastically change the DT</a:t>
            </a:r>
          </a:p>
          <a:p>
            <a:r>
              <a:rPr lang="en-US" dirty="0" err="1"/>
              <a:t>Scikit</a:t>
            </a:r>
            <a:r>
              <a:rPr lang="en-US" dirty="0"/>
              <a:t>-Learn randomly selects which feature to evaluate first at each node</a:t>
            </a:r>
          </a:p>
          <a:p>
            <a:pPr lvl="1"/>
            <a:r>
              <a:rPr lang="en-US" dirty="0"/>
              <a:t>May get different Decision Trees on different runs on same data!</a:t>
            </a:r>
          </a:p>
          <a:p>
            <a:pPr lvl="1"/>
            <a:r>
              <a:rPr lang="en-US" dirty="0"/>
              <a:t>Set </a:t>
            </a:r>
            <a:r>
              <a:rPr lang="en-US" dirty="0" err="1"/>
              <a:t>random_state</a:t>
            </a:r>
            <a:r>
              <a:rPr lang="en-US" dirty="0"/>
              <a:t> hyperparameter to control this behavior</a:t>
            </a:r>
          </a:p>
          <a:p>
            <a:r>
              <a:rPr lang="en-US" dirty="0"/>
              <a:t>Random forests can overcome this instability by ensemble learning!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E7EB0-A18E-4994-A774-D86679592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63" y="3952470"/>
            <a:ext cx="7697274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72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1B9B02-7315-4FD7-9651-F6C7E494CA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Ensemble Learning</a:t>
            </a:r>
          </a:p>
        </p:txBody>
      </p:sp>
    </p:spTree>
    <p:extLst>
      <p:ext uri="{BB962C8B-B14F-4D97-AF65-F5344CB8AC3E}">
        <p14:creationId xmlns:p14="http://schemas.microsoft.com/office/powerpoint/2010/main" val="3817591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92A2-37A9-4BAA-9595-2189E96D6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3AAE7-BB60-4A77-BAD3-DC81A9F58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5381"/>
            <a:ext cx="10820400" cy="4879975"/>
          </a:xfrm>
        </p:spPr>
        <p:txBody>
          <a:bodyPr>
            <a:normAutofit/>
          </a:bodyPr>
          <a:lstStyle/>
          <a:p>
            <a:r>
              <a:rPr lang="en-US" sz="2400" dirty="0"/>
              <a:t>Audience poll/Wisdom of the crowd: Pose a complex question to 1000s of random knowledgeable people and aggregate their responses</a:t>
            </a:r>
          </a:p>
          <a:p>
            <a:pPr lvl="1"/>
            <a:r>
              <a:rPr lang="en-US" sz="1800" dirty="0"/>
              <a:t>The average response is usually better than one experts response, even if the random people are only knowledgeable</a:t>
            </a:r>
          </a:p>
          <a:p>
            <a:r>
              <a:rPr lang="en-US" sz="2400" dirty="0"/>
              <a:t>This idea is called Ensemble Learning</a:t>
            </a:r>
          </a:p>
          <a:p>
            <a:r>
              <a:rPr lang="en-US" sz="2400" dirty="0"/>
              <a:t>Example:</a:t>
            </a:r>
          </a:p>
          <a:p>
            <a:pPr lvl="1"/>
            <a:r>
              <a:rPr lang="en-US" sz="1800" dirty="0"/>
              <a:t>Train different Decision Trees on random subsets of the training data</a:t>
            </a:r>
          </a:p>
          <a:p>
            <a:pPr lvl="1"/>
            <a:r>
              <a:rPr lang="en-US" sz="1800" dirty="0"/>
              <a:t>Make the final prediction as an average of all the trees</a:t>
            </a:r>
          </a:p>
          <a:p>
            <a:pPr lvl="1"/>
            <a:r>
              <a:rPr lang="en-US" sz="1800" dirty="0"/>
              <a:t>Multiple trees trained on random subsets -&gt; Random Forests!</a:t>
            </a:r>
          </a:p>
          <a:p>
            <a:r>
              <a:rPr lang="en-US" sz="2400" dirty="0"/>
              <a:t>Different ensemble techniques: Voting, Bagging, Boosting, Stacking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CF93F-4B29-4B95-96F2-57E5C0FF6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299" y="0"/>
            <a:ext cx="5413801" cy="250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31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C53A-B4C6-41F6-ACD9-CDAD0532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B79E5-2E18-4450-BF71-D989CF5AC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30299"/>
            <a:ext cx="11058525" cy="55086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Theory: If each classifier is a “weak learner” (just slightly better than random guess), and there is a diverse set of weak learners, the ensemble can be a “strong learner” (high accuracy)</a:t>
            </a:r>
          </a:p>
          <a:p>
            <a:r>
              <a:rPr lang="en-US" dirty="0"/>
              <a:t>Let us say each has about 80% accuracy</a:t>
            </a:r>
          </a:p>
          <a:p>
            <a:pPr lvl="1"/>
            <a:r>
              <a:rPr lang="en-US" dirty="0"/>
              <a:t>Now let us gather a vote from all these classifiers and assign our final prediction as the majority vote</a:t>
            </a:r>
          </a:p>
          <a:p>
            <a:pPr lvl="1"/>
            <a:r>
              <a:rPr lang="en-US" dirty="0"/>
              <a:t>This “voting classifier” is usually better than the best among the ensemble</a:t>
            </a:r>
          </a:p>
          <a:p>
            <a:r>
              <a:rPr lang="en-US" dirty="0"/>
              <a:t>Let us toss a biased coin with p(H) = 51% (slightly above unbiased)</a:t>
            </a:r>
          </a:p>
          <a:p>
            <a:pPr lvl="1"/>
            <a:r>
              <a:rPr lang="en-US" dirty="0"/>
              <a:t>If we toss it once, then we can get H or T almost equally </a:t>
            </a:r>
          </a:p>
          <a:p>
            <a:pPr lvl="1"/>
            <a:r>
              <a:rPr lang="en-US" dirty="0"/>
              <a:t>Let us toss is 100 times, then ideally it should be 51 vs 49, still close</a:t>
            </a:r>
          </a:p>
          <a:p>
            <a:pPr lvl="1"/>
            <a:r>
              <a:rPr lang="en-US" dirty="0"/>
              <a:t>What if we toss it 1000 times, 10,000 times? We get 510 vs 490, 5100 vs 4900, in both cases, with an observable difference</a:t>
            </a:r>
          </a:p>
          <a:p>
            <a:r>
              <a:rPr lang="en-US" dirty="0"/>
              <a:t>Ensemble works in a similar way</a:t>
            </a:r>
          </a:p>
          <a:p>
            <a:pPr lvl="1"/>
            <a:r>
              <a:rPr lang="en-US" dirty="0"/>
              <a:t>If several classifiers have an accuracy slightly better than random guessing</a:t>
            </a:r>
          </a:p>
          <a:p>
            <a:pPr lvl="1"/>
            <a:r>
              <a:rPr lang="en-US" dirty="0"/>
              <a:t>The majority vote of the ensemble with sufficient ensemble members approaches 75% accuracy or better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32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D384-2FB7-48DC-8CE0-40CC30505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CA18D-FD82-4833-85EB-FD71EC64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7924"/>
            <a:ext cx="6134100" cy="52419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get an ensemble using the same classifier, we can train them on multiple random subsets of the training data</a:t>
            </a:r>
          </a:p>
          <a:p>
            <a:r>
              <a:rPr lang="en-US" dirty="0"/>
              <a:t>After all predictors have been trained, a new instance can be classified by aggregating the results from the ensemble members</a:t>
            </a:r>
          </a:p>
          <a:p>
            <a:r>
              <a:rPr lang="en-US" dirty="0"/>
              <a:t>Aggregation can be a hard voting classifier, or average for regression</a:t>
            </a:r>
          </a:p>
          <a:p>
            <a:r>
              <a:rPr lang="en-US" dirty="0"/>
              <a:t>Each individual predictor has a higher bias, but aggregating reduces both bias and variance</a:t>
            </a:r>
          </a:p>
          <a:p>
            <a:r>
              <a:rPr lang="en-US" dirty="0"/>
              <a:t>Ensemble learning scales well for computation – it can be easily parallelized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F496A-92B4-44D3-8D7D-3F35A1DB5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80"/>
          <a:stretch/>
        </p:blipFill>
        <p:spPr>
          <a:xfrm>
            <a:off x="7448549" y="75106"/>
            <a:ext cx="4295775" cy="1823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0F3669-D2EA-4D95-9F3F-B2FE54CD3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72"/>
          <a:stretch/>
        </p:blipFill>
        <p:spPr>
          <a:xfrm>
            <a:off x="7780788" y="1898472"/>
            <a:ext cx="3573012" cy="2640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ABDA4-5892-416B-956B-D23ADBECB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96" r="2041"/>
          <a:stretch/>
        </p:blipFill>
        <p:spPr>
          <a:xfrm>
            <a:off x="8153598" y="4166896"/>
            <a:ext cx="3200202" cy="269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8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1C57-03B4-4F9B-867A-DDE57FD6B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06FBA-FB96-4227-9064-B26B79A49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6750" cy="4351338"/>
          </a:xfrm>
        </p:spPr>
        <p:txBody>
          <a:bodyPr/>
          <a:lstStyle/>
          <a:p>
            <a:r>
              <a:rPr lang="en-US" dirty="0"/>
              <a:t>Random Forest - Ensemble of Decision Trees trained via Bagging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Almost any machine learning problem can be solved satisfactorily with this method!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122D6-471F-4438-A768-FF4F14AF7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237" y="1100137"/>
            <a:ext cx="6243763" cy="40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48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570F3-AB66-45DC-850E-659AA69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34368-5F8E-48E6-AE90-B7F0ED080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Boosting is a Sequential Ensemble method</a:t>
            </a:r>
          </a:p>
          <a:p>
            <a:r>
              <a:rPr lang="en-US" dirty="0"/>
              <a:t>General Idea – Train predictors sequentially so that each successive predictor corrects the errors of its predecessor</a:t>
            </a:r>
          </a:p>
          <a:p>
            <a:r>
              <a:rPr lang="en-US" dirty="0"/>
              <a:t>Imagine a sequential learning system</a:t>
            </a:r>
          </a:p>
          <a:p>
            <a:pPr lvl="1"/>
            <a:r>
              <a:rPr lang="en-US" dirty="0"/>
              <a:t>The first learner uses all the data for training. There may be some wrong predictions</a:t>
            </a:r>
          </a:p>
          <a:p>
            <a:pPr lvl="1"/>
            <a:r>
              <a:rPr lang="en-US" dirty="0"/>
              <a:t>The second learner tries to learn from all the wrong predictions. There may still be some more wrong predictions</a:t>
            </a:r>
          </a:p>
          <a:p>
            <a:pPr lvl="1"/>
            <a:r>
              <a:rPr lang="en-US" dirty="0"/>
              <a:t>Repeat</a:t>
            </a:r>
          </a:p>
          <a:p>
            <a:r>
              <a:rPr lang="en-US" dirty="0"/>
              <a:t>Among several Boosting Methods available, the most popular are</a:t>
            </a:r>
          </a:p>
          <a:p>
            <a:pPr lvl="1"/>
            <a:r>
              <a:rPr lang="en-US" dirty="0"/>
              <a:t>Adaptive Boosting (AdaBoost)</a:t>
            </a:r>
          </a:p>
          <a:p>
            <a:pPr lvl="1"/>
            <a:r>
              <a:rPr lang="en-US" dirty="0"/>
              <a:t>Gradient Boosting (e.g., 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53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EF2C-C197-4574-A908-D9CFF0E9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Machine Learning Process</a:t>
            </a:r>
          </a:p>
        </p:txBody>
      </p:sp>
      <p:pic>
        <p:nvPicPr>
          <p:cNvPr id="1026" name="Picture 2" descr="Difference between Traditional Programming and Machine learning | Data  Science and Machine Learning | Kaggle">
            <a:extLst>
              <a:ext uri="{FF2B5EF4-FFF2-40B4-BE49-F238E27FC236}">
                <a16:creationId xmlns:a16="http://schemas.microsoft.com/office/drawing/2014/main" id="{8DDB1A81-25A1-4E14-9C03-B1795F9E5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01"/>
          <a:stretch/>
        </p:blipFill>
        <p:spPr bwMode="auto">
          <a:xfrm>
            <a:off x="641838" y="1168280"/>
            <a:ext cx="4879732" cy="226072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19C1B5-4155-4FFC-AE66-450A8E507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85" b="10460"/>
          <a:stretch/>
        </p:blipFill>
        <p:spPr>
          <a:xfrm>
            <a:off x="2329962" y="3630124"/>
            <a:ext cx="9483969" cy="27959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8E5A41E-1F92-4041-8398-3A5BE5951014}"/>
              </a:ext>
            </a:extLst>
          </p:cNvPr>
          <p:cNvGrpSpPr/>
          <p:nvPr/>
        </p:nvGrpSpPr>
        <p:grpSpPr>
          <a:xfrm>
            <a:off x="3212125" y="4227948"/>
            <a:ext cx="5317352" cy="369332"/>
            <a:chOff x="3695701" y="4026877"/>
            <a:chExt cx="5317352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159B1F-87EF-41EB-9BBC-84D4775F12DB}"/>
                </a:ext>
              </a:extLst>
            </p:cNvPr>
            <p:cNvSpPr txBox="1"/>
            <p:nvPr/>
          </p:nvSpPr>
          <p:spPr>
            <a:xfrm>
              <a:off x="3695701" y="4026877"/>
              <a:ext cx="2138406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Traditional Approach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45223B-A461-49AA-B59D-FB66009D04BA}"/>
                </a:ext>
              </a:extLst>
            </p:cNvPr>
            <p:cNvSpPr txBox="1"/>
            <p:nvPr/>
          </p:nvSpPr>
          <p:spPr>
            <a:xfrm>
              <a:off x="7575352" y="4026877"/>
              <a:ext cx="143770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ML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1560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ECA8-49C3-4EBA-804A-762F27C8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XGBoost</a:t>
            </a:r>
            <a:r>
              <a:rPr lang="en-US" b="1" dirty="0">
                <a:solidFill>
                  <a:srgbClr val="FF0000"/>
                </a:solidFill>
              </a:rPr>
              <a:t>, </a:t>
            </a:r>
            <a:r>
              <a:rPr lang="en-US" b="1" dirty="0" err="1">
                <a:solidFill>
                  <a:srgbClr val="FF0000"/>
                </a:solidFill>
              </a:rPr>
              <a:t>Adaboost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F9B8F-25B6-4D29-8FD7-84A6D439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Adaboost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dirty="0"/>
              <a:t>In Adaptive Boosting, each sample weights are updated sequentially based on the wrong predictions.</a:t>
            </a:r>
          </a:p>
          <a:p>
            <a:pPr lvl="1"/>
            <a:r>
              <a:rPr lang="en-US" dirty="0"/>
              <a:t>More suited for classification tasks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XGBoost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dirty="0"/>
              <a:t>In Gradient Boosting, subsequent predictors are trained on the residual errors made by the previous predictor.</a:t>
            </a:r>
          </a:p>
          <a:p>
            <a:pPr lvl="1"/>
            <a:r>
              <a:rPr lang="en-US" dirty="0"/>
              <a:t>This setting is more natural for regression</a:t>
            </a:r>
          </a:p>
          <a:p>
            <a:pPr lvl="1"/>
            <a:r>
              <a:rPr lang="en-US" dirty="0"/>
              <a:t>Classification is done as a regression using deviance (or exponential) loss function as the error to which subsequent predictors are fit</a:t>
            </a:r>
          </a:p>
        </p:txBody>
      </p:sp>
    </p:spTree>
    <p:extLst>
      <p:ext uri="{BB962C8B-B14F-4D97-AF65-F5344CB8AC3E}">
        <p14:creationId xmlns:p14="http://schemas.microsoft.com/office/powerpoint/2010/main" val="3466391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9324-DBAF-45F6-9222-58C4DF3BF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23AC6-6332-447A-89CA-0A75085C6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7ED33-F7DE-46E5-A405-8EECABAC0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8181"/>
            <a:ext cx="12192000" cy="53998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Arrow: Chevron 4">
            <a:extLst>
              <a:ext uri="{FF2B5EF4-FFF2-40B4-BE49-F238E27FC236}">
                <a16:creationId xmlns:a16="http://schemas.microsoft.com/office/drawing/2014/main" id="{25F7B9F8-DFED-44C5-96FB-912CFB9C2550}"/>
              </a:ext>
            </a:extLst>
          </p:cNvPr>
          <p:cNvSpPr/>
          <p:nvPr/>
        </p:nvSpPr>
        <p:spPr>
          <a:xfrm>
            <a:off x="1704975" y="5591175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871D2C-0745-4AA6-A2B5-D2F8478ABD2A}"/>
              </a:ext>
            </a:extLst>
          </p:cNvPr>
          <p:cNvSpPr/>
          <p:nvPr/>
        </p:nvSpPr>
        <p:spPr>
          <a:xfrm>
            <a:off x="4305300" y="5591174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9838A40D-AE15-487D-AD90-526EF5AAFE30}"/>
              </a:ext>
            </a:extLst>
          </p:cNvPr>
          <p:cNvSpPr/>
          <p:nvPr/>
        </p:nvSpPr>
        <p:spPr>
          <a:xfrm>
            <a:off x="8743950" y="1825625"/>
            <a:ext cx="1419225" cy="804131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5EC96-8244-4B3C-AC80-5C973761F709}"/>
              </a:ext>
            </a:extLst>
          </p:cNvPr>
          <p:cNvSpPr txBox="1"/>
          <p:nvPr/>
        </p:nvSpPr>
        <p:spPr>
          <a:xfrm>
            <a:off x="8870947" y="2043024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Last class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FF639F7-1010-402C-A9A3-EF417F306C9F}"/>
              </a:ext>
            </a:extLst>
          </p:cNvPr>
          <p:cNvSpPr/>
          <p:nvPr/>
        </p:nvSpPr>
        <p:spPr>
          <a:xfrm>
            <a:off x="171450" y="1638300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DC0D14-FEB2-43DA-A2FF-A89E4BAAF401}"/>
              </a:ext>
            </a:extLst>
          </p:cNvPr>
          <p:cNvCxnSpPr/>
          <p:nvPr/>
        </p:nvCxnSpPr>
        <p:spPr>
          <a:xfrm>
            <a:off x="266700" y="6724650"/>
            <a:ext cx="12477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9425DF-BD1C-4A18-B556-26F7041BAA5C}"/>
              </a:ext>
            </a:extLst>
          </p:cNvPr>
          <p:cNvCxnSpPr/>
          <p:nvPr/>
        </p:nvCxnSpPr>
        <p:spPr>
          <a:xfrm>
            <a:off x="2781300" y="6724650"/>
            <a:ext cx="12477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537A785-A588-42DB-8CC5-66ABBCB27A8E}"/>
              </a:ext>
            </a:extLst>
          </p:cNvPr>
          <p:cNvSpPr txBox="1"/>
          <p:nvPr/>
        </p:nvSpPr>
        <p:spPr>
          <a:xfrm>
            <a:off x="469897" y="1534846"/>
            <a:ext cx="1503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Completed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Next Week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94FFC8-63E3-4CC5-B2B1-D85C82863383}"/>
              </a:ext>
            </a:extLst>
          </p:cNvPr>
          <p:cNvCxnSpPr/>
          <p:nvPr/>
        </p:nvCxnSpPr>
        <p:spPr>
          <a:xfrm>
            <a:off x="171450" y="2047875"/>
            <a:ext cx="29844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55A663AF-08FC-4FE2-9760-A6A3CAB5819B}"/>
              </a:ext>
            </a:extLst>
          </p:cNvPr>
          <p:cNvSpPr/>
          <p:nvPr/>
        </p:nvSpPr>
        <p:spPr>
          <a:xfrm>
            <a:off x="2228850" y="6191313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ECA6DAB3-A633-49DD-8DC7-FCB89B48C0E7}"/>
              </a:ext>
            </a:extLst>
          </p:cNvPr>
          <p:cNvSpPr/>
          <p:nvPr/>
        </p:nvSpPr>
        <p:spPr>
          <a:xfrm>
            <a:off x="2171700" y="6388894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31D250-6EA1-4B1B-9516-814D48AA9B9E}"/>
              </a:ext>
            </a:extLst>
          </p:cNvPr>
          <p:cNvSpPr/>
          <p:nvPr/>
        </p:nvSpPr>
        <p:spPr>
          <a:xfrm>
            <a:off x="4305300" y="6053138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C57D71DB-34F2-4F49-B579-A3857B362022}"/>
              </a:ext>
            </a:extLst>
          </p:cNvPr>
          <p:cNvSpPr/>
          <p:nvPr/>
        </p:nvSpPr>
        <p:spPr>
          <a:xfrm>
            <a:off x="4305300" y="6284119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4E043C11-3747-45E6-A503-ECC0DF733763}"/>
              </a:ext>
            </a:extLst>
          </p:cNvPr>
          <p:cNvSpPr/>
          <p:nvPr/>
        </p:nvSpPr>
        <p:spPr>
          <a:xfrm>
            <a:off x="4791075" y="5815013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5EA7671B-9B57-455A-8ACB-223D5C455442}"/>
              </a:ext>
            </a:extLst>
          </p:cNvPr>
          <p:cNvSpPr/>
          <p:nvPr/>
        </p:nvSpPr>
        <p:spPr>
          <a:xfrm>
            <a:off x="2171700" y="5973523"/>
            <a:ext cx="171450" cy="1238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399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456DDA-AB2B-4EE3-B576-7E7B101BCF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Deep Learning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23C1E93-FDC4-4C95-AC70-426C899E8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13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6B20E-2C4C-4A4C-B3A5-58039F951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3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Machine Learning v/s Deep Learning</a:t>
            </a:r>
          </a:p>
        </p:txBody>
      </p:sp>
      <p:pic>
        <p:nvPicPr>
          <p:cNvPr id="1026" name="Picture 2" descr="The Difference Between AI, ML and DL - CENGN">
            <a:extLst>
              <a:ext uri="{FF2B5EF4-FFF2-40B4-BE49-F238E27FC236}">
                <a16:creationId xmlns:a16="http://schemas.microsoft.com/office/drawing/2014/main" id="{9977F927-0D44-4BD7-B6D9-B2FDB0A9F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t="19528" b="11336"/>
          <a:stretch/>
        </p:blipFill>
        <p:spPr bwMode="auto">
          <a:xfrm>
            <a:off x="6231200" y="1046902"/>
            <a:ext cx="5960800" cy="274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413F2A-A0D6-4550-826A-5BA3B6BD6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445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Machine Learning (ML):</a:t>
            </a:r>
          </a:p>
          <a:p>
            <a:pPr marL="0" indent="0">
              <a:buNone/>
            </a:pPr>
            <a:r>
              <a:rPr lang="en-US" dirty="0"/>
              <a:t>Algorithms that learn from structured data to predict outputs and discover patterns in that data. </a:t>
            </a:r>
          </a:p>
          <a:p>
            <a:endParaRPr lang="en-US" dirty="0"/>
          </a:p>
          <a:p>
            <a:r>
              <a:rPr lang="en-US" b="1" dirty="0"/>
              <a:t>Deep Learning (DL): </a:t>
            </a:r>
          </a:p>
          <a:p>
            <a:pPr marL="0" indent="0">
              <a:buNone/>
            </a:pPr>
            <a:r>
              <a:rPr lang="en-US" dirty="0"/>
              <a:t>Algorithms based on highly complex neural networks that mimic the way a human brain works to detect patterns in large unstructured data sets.</a:t>
            </a:r>
          </a:p>
        </p:txBody>
      </p:sp>
      <p:pic>
        <p:nvPicPr>
          <p:cNvPr id="1028" name="Picture 4" descr="Deep Learning vs Machine Learning: The Ultimate Battle.">
            <a:extLst>
              <a:ext uri="{FF2B5EF4-FFF2-40B4-BE49-F238E27FC236}">
                <a16:creationId xmlns:a16="http://schemas.microsoft.com/office/drawing/2014/main" id="{FD5ABBE0-E7C3-4593-A368-91F367FDD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200" y="4001294"/>
            <a:ext cx="5247982" cy="274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5503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FDD7-F0C0-4CB9-971B-D923E1B1C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Where is Deep Learning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2F940-5609-4326-8DE7-42E4B7C1C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14B31-9CB4-47E9-8D70-1B2B71E7D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23" y="1143002"/>
            <a:ext cx="11496954" cy="544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81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10DE-1FC3-4691-AE3E-9DA234CB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Intuition on 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1DAF8-0DE0-4A1C-978A-308E4AAE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07" y="1715019"/>
            <a:ext cx="5267727" cy="3952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7DCD1F-C518-40B0-B53F-4B0C4A6A0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541" y="2043769"/>
            <a:ext cx="6833459" cy="345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324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77A2-E4A2-4562-8902-3F9362BF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The backpropagation training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7E1E2-3BA6-4A8E-A4F2-A968AE66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838497" cy="54706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dirty="0">
                <a:solidFill>
                  <a:srgbClr val="FF0000"/>
                </a:solidFill>
              </a:rPr>
              <a:t>Epoch</a:t>
            </a:r>
            <a:r>
              <a:rPr lang="en-US" dirty="0"/>
              <a:t>: One pass handles a mini-batch at a time</a:t>
            </a:r>
          </a:p>
          <a:p>
            <a:pPr lvl="1"/>
            <a:r>
              <a:rPr lang="en-US" dirty="0"/>
              <a:t>(for example, containing 32 instances each).</a:t>
            </a:r>
          </a:p>
          <a:p>
            <a:pPr lvl="1"/>
            <a:r>
              <a:rPr lang="en-US" dirty="0"/>
              <a:t>It goes through the full training set multiple times.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>
                <a:solidFill>
                  <a:srgbClr val="FF0000"/>
                </a:solidFill>
              </a:rPr>
              <a:t>Forward pass</a:t>
            </a:r>
            <a:r>
              <a:rPr lang="en-US" dirty="0"/>
              <a:t>: makes a prediction and measures the error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>
                <a:solidFill>
                  <a:srgbClr val="FF0000"/>
                </a:solidFill>
              </a:rPr>
              <a:t>Backward pass</a:t>
            </a:r>
            <a:r>
              <a:rPr lang="en-US" dirty="0"/>
              <a:t>: goes through each layer in reverse to measure the error contribution from each connection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Gradient Descent step: tweaks the connection weights to reduce the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13AEB-9860-4B38-A9CF-3B1D5F3C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267" y="869776"/>
            <a:ext cx="3669912" cy="2892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0926E-EC04-4EA4-8A4D-8148E566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982" y="3762771"/>
            <a:ext cx="4762197" cy="289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00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0302-1B93-4193-BAD3-8FC25461F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How backpropagation works?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AE2ED-A04A-48D6-9C94-467D93D92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304" y="1690688"/>
            <a:ext cx="6201696" cy="3484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DFA97A-51F6-4A64-BB21-968943E2A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9" y="1882541"/>
            <a:ext cx="6000631" cy="309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91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779B-38FC-4CD0-BEBA-EFFBFBEB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Deep Learning Libraries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A46A2AE-235D-4626-A9E2-F27B423AA2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4959296"/>
              </p:ext>
            </p:extLst>
          </p:nvPr>
        </p:nvGraphicFramePr>
        <p:xfrm>
          <a:off x="0" y="1167298"/>
          <a:ext cx="12192002" cy="5055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1164">
                  <a:extLst>
                    <a:ext uri="{9D8B030D-6E8A-4147-A177-3AD203B41FA5}">
                      <a16:colId xmlns:a16="http://schemas.microsoft.com/office/drawing/2014/main" val="3457377130"/>
                    </a:ext>
                  </a:extLst>
                </a:gridCol>
                <a:gridCol w="4174836">
                  <a:extLst>
                    <a:ext uri="{9D8B030D-6E8A-4147-A177-3AD203B41FA5}">
                      <a16:colId xmlns:a16="http://schemas.microsoft.com/office/drawing/2014/main" val="3760682004"/>
                    </a:ext>
                  </a:extLst>
                </a:gridCol>
                <a:gridCol w="3048001">
                  <a:extLst>
                    <a:ext uri="{9D8B030D-6E8A-4147-A177-3AD203B41FA5}">
                      <a16:colId xmlns:a16="http://schemas.microsoft.com/office/drawing/2014/main" val="2944317732"/>
                    </a:ext>
                  </a:extLst>
                </a:gridCol>
                <a:gridCol w="3048001">
                  <a:extLst>
                    <a:ext uri="{9D8B030D-6E8A-4147-A177-3AD203B41FA5}">
                      <a16:colId xmlns:a16="http://schemas.microsoft.com/office/drawing/2014/main" val="2577234954"/>
                    </a:ext>
                  </a:extLst>
                </a:gridCol>
              </a:tblGrid>
              <a:tr h="594816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 err="1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Keras</a:t>
                      </a:r>
                      <a:endParaRPr lang="en-US" sz="1800" b="1" i="0" dirty="0">
                        <a:solidFill>
                          <a:srgbClr val="51565E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152400" marB="1524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PyTorch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TensorFlow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718547"/>
                  </a:ext>
                </a:extLst>
              </a:tr>
              <a:tr h="54010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API Level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114300" marR="114300" marT="152400" marB="1524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and Low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116579"/>
                  </a:ext>
                </a:extLst>
              </a:tr>
              <a:tr h="576525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Architecture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Simple, concise, readable</a:t>
                      </a:r>
                    </a:p>
                  </a:txBody>
                  <a:tcPr marL="114300" marR="114300" marT="152400" marB="1524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Complex, less readable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easy to use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199881"/>
                  </a:ext>
                </a:extLst>
              </a:tr>
              <a:tr h="501766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Datasets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Smaller datasets</a:t>
                      </a:r>
                    </a:p>
                  </a:txBody>
                  <a:tcPr marL="114300" marR="114300" marT="152400" marB="1524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 datasets, high performance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 datasets, high performance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969093"/>
                  </a:ext>
                </a:extLst>
              </a:tr>
              <a:tr h="42600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Debugging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Simple network, so debugging is not often needed</a:t>
                      </a:r>
                    </a:p>
                  </a:txBody>
                  <a:tcPr marL="114300" marR="114300" marT="152400" marB="1524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 debugging capabilities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Difficult to conduct debugging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645990"/>
                  </a:ext>
                </a:extLst>
              </a:tr>
              <a:tr h="722308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Does It Have Trained Models?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114300" marR="114300" marT="152400" marB="1524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737895"/>
                  </a:ext>
                </a:extLst>
              </a:tr>
              <a:tr h="34105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Popularity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Most popular</a:t>
                      </a:r>
                    </a:p>
                  </a:txBody>
                  <a:tcPr marL="114300" marR="114300" marT="152400" marB="1524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Third most popular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 most popular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906660"/>
                  </a:ext>
                </a:extLst>
              </a:tr>
              <a:tr h="423257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Slow, low performance</a:t>
                      </a:r>
                    </a:p>
                  </a:txBody>
                  <a:tcPr marL="114300" marR="114300" marT="152400" marB="1524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Fast, high-performance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Fast, high-performance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090483"/>
                  </a:ext>
                </a:extLst>
              </a:tr>
              <a:tr h="54010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Written In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</a:t>
                      </a:r>
                    </a:p>
                  </a:txBody>
                  <a:tcPr marL="114300" marR="114300" marT="152400" marB="1524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Lua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51565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C++, CUDA, Python</a:t>
                      </a:r>
                    </a:p>
                  </a:txBody>
                  <a:tcPr marL="114300" marR="114300" marT="152400" marB="15240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17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86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BB56-DD15-416D-AF41-87E188111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Machine Learning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07961-1E28-42B9-93A9-2D53C8365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280" y="1690688"/>
            <a:ext cx="6916615" cy="435133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Frame the ML problem by looking at the business need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Identify subproblems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Establish baselines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Define what is success?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Gather the data and do Data Munging/Wrangling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Explore the data – </a:t>
            </a:r>
            <a:r>
              <a:rPr lang="en-US" dirty="0">
                <a:solidFill>
                  <a:srgbClr val="FF0000"/>
                </a:solidFill>
              </a:rPr>
              <a:t>Pandas, </a:t>
            </a:r>
            <a:r>
              <a:rPr lang="en-US" dirty="0" err="1">
                <a:solidFill>
                  <a:srgbClr val="FF0000"/>
                </a:solidFill>
              </a:rPr>
              <a:t>Numpy</a:t>
            </a:r>
            <a:r>
              <a:rPr lang="en-US" dirty="0">
                <a:solidFill>
                  <a:srgbClr val="FF0000"/>
                </a:solidFill>
              </a:rPr>
              <a:t>, Matplotlib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Clean data and prepare for the downstream ML models - </a:t>
            </a:r>
            <a:r>
              <a:rPr lang="en-US" dirty="0">
                <a:solidFill>
                  <a:srgbClr val="FF0000"/>
                </a:solidFill>
              </a:rPr>
              <a:t>Preprocessing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Explore different models, perform V&amp;V and shortlist promising candidates – </a:t>
            </a:r>
            <a:r>
              <a:rPr lang="en-US" sz="2400" dirty="0" err="1">
                <a:solidFill>
                  <a:srgbClr val="FF0000"/>
                </a:solidFill>
              </a:rPr>
              <a:t>SciKit</a:t>
            </a:r>
            <a:r>
              <a:rPr lang="en-US" sz="2400" dirty="0">
                <a:solidFill>
                  <a:srgbClr val="FF0000"/>
                </a:solidFill>
              </a:rPr>
              <a:t> Learn/TensorFlow/PyTorch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Fine-tune shortlisted models and combine them together to form the final solution – </a:t>
            </a:r>
            <a:r>
              <a:rPr lang="en-US" sz="2400" dirty="0">
                <a:solidFill>
                  <a:srgbClr val="FF0000"/>
                </a:solidFill>
              </a:rPr>
              <a:t>Bagging/Boosting/Voting Classifiers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your solution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Say a story with the data –</a:t>
            </a:r>
            <a:r>
              <a:rPr lang="en-US" dirty="0">
                <a:solidFill>
                  <a:srgbClr val="FF0000"/>
                </a:solidFill>
              </a:rPr>
              <a:t> PowerPoint/Tableau/ </a:t>
            </a:r>
            <a:r>
              <a:rPr lang="en-US" dirty="0" err="1">
                <a:solidFill>
                  <a:srgbClr val="FF0000"/>
                </a:solidFill>
              </a:rPr>
              <a:t>PowerBI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Deploy – </a:t>
            </a:r>
            <a:r>
              <a:rPr lang="en-US" sz="2400" dirty="0">
                <a:solidFill>
                  <a:srgbClr val="FF0000"/>
                </a:solidFill>
              </a:rPr>
              <a:t>Embedded Hardware (MPU?MCU), Cloud Platform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Monitor performance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Gather updated data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Repeat 1-5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27CD8-C366-4BF8-B1AF-F38BC875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895" y="1310054"/>
            <a:ext cx="4694105" cy="470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63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7FD2-EE08-47C2-8A12-8A9D30CD7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Mental Model of 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5305B-BA3E-443D-A86C-D4BD7A82B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08" y="2212486"/>
            <a:ext cx="10714892" cy="285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67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4C0E8-09E2-4FA4-A3F2-90442A7F0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Types of Data (Top Level)</a:t>
            </a:r>
          </a:p>
        </p:txBody>
      </p:sp>
      <p:pic>
        <p:nvPicPr>
          <p:cNvPr id="3074" name="Picture 2" descr="Data Types in Statistics Used for Machine Learning. | by Jagadish Bolla |  Medium">
            <a:extLst>
              <a:ext uri="{FF2B5EF4-FFF2-40B4-BE49-F238E27FC236}">
                <a16:creationId xmlns:a16="http://schemas.microsoft.com/office/drawing/2014/main" id="{2C5C3624-0429-4C88-A348-6E8B67FF99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119" y="1825625"/>
            <a:ext cx="615576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489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7952-EAD7-4FFF-A38E-45937D714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Types of Data (detailed-1)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76E05-0C3D-43F4-A203-102323E9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64923" cy="4351338"/>
          </a:xfrm>
        </p:spPr>
        <p:txBody>
          <a:bodyPr>
            <a:normAutofit/>
          </a:bodyPr>
          <a:lstStyle/>
          <a:p>
            <a:r>
              <a:rPr lang="en-US" dirty="0"/>
              <a:t>Tabular Data</a:t>
            </a:r>
          </a:p>
          <a:p>
            <a:pPr lvl="1"/>
            <a:r>
              <a:rPr lang="en-US" dirty="0"/>
              <a:t>Most common form</a:t>
            </a:r>
          </a:p>
          <a:p>
            <a:pPr lvl="1"/>
            <a:r>
              <a:rPr lang="en-US" dirty="0"/>
              <a:t>Arises in almost all business use cases</a:t>
            </a:r>
          </a:p>
          <a:p>
            <a:pPr lvl="1"/>
            <a:r>
              <a:rPr lang="en-US" dirty="0"/>
              <a:t>Usually number of data points x features</a:t>
            </a:r>
          </a:p>
          <a:p>
            <a:pPr lvl="1"/>
            <a:endParaRPr lang="en-US" dirty="0"/>
          </a:p>
          <a:p>
            <a:r>
              <a:rPr lang="en-US" dirty="0"/>
              <a:t>Timeseries Data</a:t>
            </a:r>
          </a:p>
          <a:p>
            <a:pPr lvl="1"/>
            <a:r>
              <a:rPr lang="en-US" dirty="0"/>
              <a:t>Tabular but at different times (a logical ordering in time)</a:t>
            </a:r>
          </a:p>
          <a:p>
            <a:endParaRPr lang="en-US" dirty="0"/>
          </a:p>
        </p:txBody>
      </p:sp>
      <p:pic>
        <p:nvPicPr>
          <p:cNvPr id="4098" name="Picture 2" descr="Excel Tabular Data • Excel Table • My Online Training Hub">
            <a:extLst>
              <a:ext uri="{FF2B5EF4-FFF2-40B4-BE49-F238E27FC236}">
                <a16:creationId xmlns:a16="http://schemas.microsoft.com/office/drawing/2014/main" id="{F40BECFD-18FE-4749-A832-C4AF2D4E2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748" y="1027906"/>
            <a:ext cx="3826443" cy="275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ime Series Analysis - Data Science Kernel">
            <a:extLst>
              <a:ext uri="{FF2B5EF4-FFF2-40B4-BE49-F238E27FC236}">
                <a16:creationId xmlns:a16="http://schemas.microsoft.com/office/drawing/2014/main" id="{26B11F50-2FB0-4C8C-9C22-242E5AD7E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969" y="3781784"/>
            <a:ext cx="4005222" cy="289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936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2901</Words>
  <Application>Microsoft Office PowerPoint</Application>
  <PresentationFormat>Widescreen</PresentationFormat>
  <Paragraphs>359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Basics of ML and DL using Python</vt:lpstr>
      <vt:lpstr>About Me</vt:lpstr>
      <vt:lpstr>Generic Info about this course</vt:lpstr>
      <vt:lpstr>ML Ideology -1</vt:lpstr>
      <vt:lpstr>Machine Learning Process</vt:lpstr>
      <vt:lpstr>Machine Learning Workflow</vt:lpstr>
      <vt:lpstr>Mental Model of ML</vt:lpstr>
      <vt:lpstr>Types of Data (Top Level)</vt:lpstr>
      <vt:lpstr>Types of Data (detailed-1)</vt:lpstr>
      <vt:lpstr>Types of Data (detailed-2)</vt:lpstr>
      <vt:lpstr>What path to choose?</vt:lpstr>
      <vt:lpstr>Overall Picture</vt:lpstr>
      <vt:lpstr>What ML method should I choose?</vt:lpstr>
      <vt:lpstr>What ML method should I choose?</vt:lpstr>
      <vt:lpstr>PowerPoint Presentation</vt:lpstr>
      <vt:lpstr>A real life example</vt:lpstr>
      <vt:lpstr>Understanding Linear Regression</vt:lpstr>
      <vt:lpstr>Mathematical understanding</vt:lpstr>
      <vt:lpstr>An example</vt:lpstr>
      <vt:lpstr>An example</vt:lpstr>
      <vt:lpstr>Why can’t we just solve the optimization problem?</vt:lpstr>
      <vt:lpstr>Gradient Descent</vt:lpstr>
      <vt:lpstr>Gradient Descent</vt:lpstr>
      <vt:lpstr>How do I solve this Gradient Descent problem!</vt:lpstr>
      <vt:lpstr>Sneak peek into Polynomial regression</vt:lpstr>
      <vt:lpstr>How well am I fitting the curve?</vt:lpstr>
      <vt:lpstr>Splitting the dataset</vt:lpstr>
      <vt:lpstr>How to know if you are overfitting or underfitting?</vt:lpstr>
      <vt:lpstr>How to know if you are overfitting or underfitting?</vt:lpstr>
      <vt:lpstr>Bias and Variance</vt:lpstr>
      <vt:lpstr>Bias-Variance tradeoff</vt:lpstr>
      <vt:lpstr>Self Learning</vt:lpstr>
      <vt:lpstr>Logistic Regression</vt:lpstr>
      <vt:lpstr>Linear regression v/s Logistic Regression</vt:lpstr>
      <vt:lpstr>Logistic Regression</vt:lpstr>
      <vt:lpstr>Equation behind Logistic Regression</vt:lpstr>
      <vt:lpstr>Example of Logistic Regression</vt:lpstr>
      <vt:lpstr>Summary</vt:lpstr>
      <vt:lpstr>Decision Trees</vt:lpstr>
      <vt:lpstr>About Decision Trees</vt:lpstr>
      <vt:lpstr>Decision Boundaries</vt:lpstr>
      <vt:lpstr>Interpreting the model</vt:lpstr>
      <vt:lpstr>Issues with Decision Trees</vt:lpstr>
      <vt:lpstr>Ensemble Learning</vt:lpstr>
      <vt:lpstr>What is this?</vt:lpstr>
      <vt:lpstr>Voting Classifier</vt:lpstr>
      <vt:lpstr>Bagging</vt:lpstr>
      <vt:lpstr>Random Forests</vt:lpstr>
      <vt:lpstr>Boosting</vt:lpstr>
      <vt:lpstr>XGBoost, Adaboost</vt:lpstr>
      <vt:lpstr>Summary</vt:lpstr>
      <vt:lpstr>Deep Learning</vt:lpstr>
      <vt:lpstr>Machine Learning v/s Deep Learning</vt:lpstr>
      <vt:lpstr>Where is Deep Learning Used?</vt:lpstr>
      <vt:lpstr>Intuition on Deep Learning</vt:lpstr>
      <vt:lpstr>The backpropagation training algorithm</vt:lpstr>
      <vt:lpstr>How backpropagation works?</vt:lpstr>
      <vt:lpstr>Deep Learning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ML and DL using Python</dc:title>
  <dc:creator>Thonse, Adithya</dc:creator>
  <cp:lastModifiedBy>Thonse, Adithya</cp:lastModifiedBy>
  <cp:revision>111</cp:revision>
  <dcterms:created xsi:type="dcterms:W3CDTF">2023-02-21T15:03:49Z</dcterms:created>
  <dcterms:modified xsi:type="dcterms:W3CDTF">2023-03-11T16:26:25Z</dcterms:modified>
</cp:coreProperties>
</file>